
<file path=[Content_Types].xml><?xml version="1.0" encoding="utf-8"?>
<Types xmlns="http://schemas.openxmlformats.org/package/2006/content-types">
  <Default Extension="fntdata" ContentType="application/x-fontdata"/>
  <Default Extension="m4a" ContentType="audio/mp4"/>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2"/>
  </p:notesMasterIdLst>
  <p:sldIdLst>
    <p:sldId id="256" r:id="rId5"/>
    <p:sldId id="308" r:id="rId6"/>
    <p:sldId id="316" r:id="rId7"/>
    <p:sldId id="309" r:id="rId8"/>
    <p:sldId id="310" r:id="rId9"/>
    <p:sldId id="259" r:id="rId10"/>
    <p:sldId id="340" r:id="rId11"/>
    <p:sldId id="338" r:id="rId12"/>
    <p:sldId id="342" r:id="rId13"/>
    <p:sldId id="344" r:id="rId14"/>
    <p:sldId id="345" r:id="rId15"/>
    <p:sldId id="346" r:id="rId16"/>
    <p:sldId id="312" r:id="rId17"/>
    <p:sldId id="313" r:id="rId18"/>
    <p:sldId id="314" r:id="rId19"/>
    <p:sldId id="315" r:id="rId20"/>
    <p:sldId id="286"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0C827A-C52C-4C99-BB24-B25B50BF34F6}">
  <a:tblStyle styleId="{FB0C827A-C52C-4C99-BB24-B25B50BF34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413" autoAdjust="0"/>
  </p:normalViewPr>
  <p:slideViewPr>
    <p:cSldViewPr snapToGrid="0">
      <p:cViewPr varScale="1">
        <p:scale>
          <a:sx n="78" d="100"/>
          <a:sy n="78"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AI-Powered, Do-It-Yourself (DIY), Diabetes Health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vision of this app is a digital health companion for everyone and everywhere. </a:t>
            </a:r>
          </a:p>
          <a:p>
            <a:pPr marL="0" lvl="0" indent="0" algn="l" rtl="0">
              <a:spcBef>
                <a:spcPts val="0"/>
              </a:spcBef>
              <a:spcAft>
                <a:spcPts val="0"/>
              </a:spcAft>
              <a:buNone/>
            </a:pPr>
            <a:r>
              <a:rPr lang="en-US" dirty="0"/>
              <a:t>As a MVP delivery the specific target is Diabetic Type 2.</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Life style recommender.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window will be opened.</a:t>
            </a:r>
          </a:p>
          <a:p>
            <a:pPr marL="0" lvl="0" indent="0" algn="l" rtl="0">
              <a:spcBef>
                <a:spcPts val="0"/>
              </a:spcBef>
              <a:spcAft>
                <a:spcPts val="0"/>
              </a:spcAft>
              <a:buNone/>
            </a:pPr>
            <a:r>
              <a:rPr lang="en-US" dirty="0"/>
              <a:t>The app will have few question for you.</a:t>
            </a:r>
          </a:p>
          <a:p>
            <a:pPr marL="0" lvl="0" indent="0" algn="l" rtl="0">
              <a:spcBef>
                <a:spcPts val="0"/>
              </a:spcBef>
              <a:spcAft>
                <a:spcPts val="0"/>
              </a:spcAft>
              <a:buNone/>
            </a:pPr>
            <a:r>
              <a:rPr lang="en-US" dirty="0"/>
              <a:t>Take your time to fill up all the answer to the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tap the Outcome button once you complete the answer.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System will then generate the recommender report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1480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Please review the recommender report. </a:t>
            </a:r>
          </a:p>
          <a:p>
            <a:pPr marL="0" lvl="0" indent="0" algn="l" rtl="0">
              <a:spcBef>
                <a:spcPts val="0"/>
              </a:spcBef>
              <a:spcAft>
                <a:spcPts val="0"/>
              </a:spcAft>
              <a:buNone/>
            </a:pPr>
            <a:r>
              <a:rPr lang="en-US" dirty="0"/>
              <a:t>Once done, head over back to Home page.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Tap on the predicting Risk of diabetes.</a:t>
            </a:r>
          </a:p>
          <a:p>
            <a:pPr marL="0" lvl="0" indent="0" algn="l" rtl="0">
              <a:spcBef>
                <a:spcPts val="0"/>
              </a:spcBef>
              <a:spcAft>
                <a:spcPts val="0"/>
              </a:spcAft>
              <a:buNone/>
            </a:pPr>
            <a:r>
              <a:rPr lang="en-US" dirty="0"/>
              <a:t>New windows with set of questions will be generated.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take your time to answer all the questions.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Lets Calculate and the system will generate the Risk level.</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724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head back to home page for diabetic Retinopathy check.</a:t>
            </a:r>
          </a:p>
          <a:p>
            <a:pPr marL="0" lvl="0" indent="0" algn="l" rtl="0">
              <a:spcBef>
                <a:spcPts val="0"/>
              </a:spcBef>
              <a:spcAft>
                <a:spcPts val="0"/>
              </a:spcAft>
              <a:buNone/>
            </a:pPr>
            <a:r>
              <a:rPr lang="en-US" dirty="0"/>
              <a:t>Tap on the Detect Diabetic Retinopathy option.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screen will be open. Browse and select the image file that you want to check.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50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solution is able to tackle the above problem statement as it is:</a:t>
            </a:r>
          </a:p>
          <a:p>
            <a:pPr marL="0" marR="0" indent="0" algn="just">
              <a:lnSpc>
                <a:spcPct val="150000"/>
              </a:lnSpc>
              <a:spcBef>
                <a:spcPts val="600"/>
              </a:spcBef>
              <a:spcAft>
                <a:spcPts val="60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just">
              <a:lnSpc>
                <a:spcPct val="150000"/>
              </a:lnSpc>
              <a:spcBef>
                <a:spcPts val="0"/>
              </a:spcBef>
              <a:spcAft>
                <a:spcPts val="800"/>
              </a:spcAft>
              <a:buFont typeface="+mj-l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Convenience – One can self-assess at their own convenience, or at the comfort of their home. </a:t>
            </a:r>
          </a:p>
          <a:p>
            <a:pPr marL="0" marR="0" lvl="0" indent="0" algn="just">
              <a:lnSpc>
                <a:spcPct val="150000"/>
              </a:lnSpc>
              <a:spcBef>
                <a:spcPts val="0"/>
              </a:spcBef>
              <a:spcAft>
                <a:spcPts val="800"/>
              </a:spcAft>
              <a:buFont typeface="+mj-l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just">
              <a:lnSpc>
                <a:spcPct val="150000"/>
              </a:lnSpc>
              <a:spcBef>
                <a:spcPts val="0"/>
              </a:spcBef>
              <a:spcAft>
                <a:spcPts val="800"/>
              </a:spcAft>
              <a:buFont typeface="+mj-l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Zero Cost – For the low-income/ less privileged segment, they can get themselves regularly checked for free.</a:t>
            </a:r>
          </a:p>
          <a:p>
            <a:pPr marL="0" marR="0" lvl="0" indent="0" algn="just">
              <a:lnSpc>
                <a:spcPct val="150000"/>
              </a:lnSpc>
              <a:spcBef>
                <a:spcPts val="0"/>
              </a:spcBef>
              <a:spcAft>
                <a:spcPts val="800"/>
              </a:spcAft>
              <a:buFont typeface="+mj-l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just">
              <a:lnSpc>
                <a:spcPct val="150000"/>
              </a:lnSpc>
              <a:spcBef>
                <a:spcPts val="0"/>
              </a:spcBef>
              <a:spcAft>
                <a:spcPts val="800"/>
              </a:spcAft>
              <a:buFont typeface="+mj-l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greatly lower the barriers to health screenings. The high penetration rate of mobile devices in Singapore also allows this solution to be widely available to the entire population.</a:t>
            </a:r>
          </a:p>
          <a:p>
            <a:pPr marL="0" marR="0" lvl="0" indent="0" algn="just">
              <a:lnSpc>
                <a:spcPct val="150000"/>
              </a:lnSpc>
              <a:spcBef>
                <a:spcPts val="0"/>
              </a:spcBef>
              <a:spcAft>
                <a:spcPts val="800"/>
              </a:spcAft>
              <a:buFont typeface="+mj-l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just">
              <a:lnSpc>
                <a:spcPct val="150000"/>
              </a:lnSpc>
              <a:spcBef>
                <a:spcPts val="0"/>
              </a:spcBef>
              <a:spcAft>
                <a:spcPts val="800"/>
              </a:spcAft>
              <a:buFont typeface="+mj-l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Furthermore, this reduces the strain on healthcare system as individuals can get themselves “checked”, prior to visiting the doctor if necessary.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9574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Diabetes is a worldwide health issue, hence it is not surprising to see a number of products available in the market that provide medical diagnosis for diabetes.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While some might be fully </a:t>
            </a:r>
            <a:r>
              <a:rPr lang="en-US" sz="1800" dirty="0">
                <a:effectLst/>
                <a:latin typeface="Arial" panose="020B0604020202020204" pitchFamily="34" charset="0"/>
                <a:ea typeface="DengXian" panose="02010600030101010101" pitchFamily="2" charset="-122"/>
                <a:cs typeface="Times New Roman" panose="02020603050405020304" pitchFamily="18" charset="0"/>
              </a:rPr>
              <a:t>automated and having the ability to do real-time detection that can match human grading, we individuals are still required to be physically present.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Our solution is able to lower the barriers to screening, by bringing convenience to one’s doorstep, simply with the click of a phone app.</a:t>
            </a:r>
          </a:p>
        </p:txBody>
      </p:sp>
    </p:spTree>
    <p:extLst>
      <p:ext uri="{BB962C8B-B14F-4D97-AF65-F5344CB8AC3E}">
        <p14:creationId xmlns:p14="http://schemas.microsoft.com/office/powerpoint/2010/main" val="416590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phone app serves as an MVP and it will be improved upon in successive releases with more use experience. </a:t>
            </a:r>
          </a:p>
          <a:p>
            <a:pPr marL="0" marR="0" indent="0" algn="just">
              <a:lnSpc>
                <a:spcPct val="150000"/>
              </a:lnSpc>
              <a:spcBef>
                <a:spcPts val="600"/>
              </a:spcBef>
              <a:spcAft>
                <a:spcPts val="60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product has the potential to cover the full life cycle of diabetes and connect user to the doctor via the app</a:t>
            </a:r>
          </a:p>
          <a:p>
            <a:pPr marL="0" marR="0" indent="0" algn="just">
              <a:lnSpc>
                <a:spcPct val="150000"/>
              </a:lnSpc>
              <a:spcBef>
                <a:spcPts val="600"/>
              </a:spcBef>
              <a:spcAft>
                <a:spcPts val="60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just">
              <a:lnSpc>
                <a:spcPct val="150000"/>
              </a:lnSpc>
              <a:spcBef>
                <a:spcPts val="0"/>
              </a:spcBef>
              <a:spcAft>
                <a:spcPts val="600"/>
              </a:spcAft>
              <a:buFont typeface="+mj-l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Build new verticals to detect health problems (i.e., Heart Diseases, Diabetes, Thyroid disorder, Cancer, and Multiple sclerosis) though our AI-enabled scanner.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287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that, I’ll introduce you, the, Diabetes </a:t>
            </a:r>
            <a:r>
              <a:rPr lang="en-US" dirty="0" err="1"/>
              <a:t>HealthApp</a:t>
            </a:r>
            <a:r>
              <a:rPr lang="en-US" dirty="0"/>
              <a:t>.</a:t>
            </a:r>
            <a:endParaRPr dirty="0"/>
          </a:p>
        </p:txBody>
      </p:sp>
    </p:spTree>
    <p:extLst>
      <p:ext uri="{BB962C8B-B14F-4D97-AF65-F5344CB8AC3E}">
        <p14:creationId xmlns:p14="http://schemas.microsoft.com/office/powerpoint/2010/main" val="5009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Diabetes is a worldwide health problem that have affected 400 million people worldwide.</a:t>
            </a:r>
          </a:p>
          <a:p>
            <a:pPr marL="0" marR="0" indent="0" algn="just">
              <a:lnSpc>
                <a:spcPct val="150000"/>
              </a:lnSpc>
              <a:spcBef>
                <a:spcPts val="600"/>
              </a:spcBef>
              <a:spcAft>
                <a:spcPts val="60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There are two major types of diabetes: </a:t>
            </a:r>
          </a:p>
          <a:p>
            <a:pPr marL="0" marR="0" lvl="0" indent="0" algn="just">
              <a:lnSpc>
                <a:spcPct val="150000"/>
              </a:lnSpc>
              <a:spcBef>
                <a:spcPts val="600"/>
              </a:spcBef>
              <a:spcAft>
                <a:spcPts val="0"/>
              </a:spcAft>
              <a:buFont typeface="Symbol" panose="05050102010706020507" pitchFamily="18" charset="2"/>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Type 1 – often diagnosed in childhood.</a:t>
            </a:r>
          </a:p>
          <a:p>
            <a:pPr marL="0" marR="0" lvl="0" indent="0" algn="just">
              <a:lnSpc>
                <a:spcPct val="150000"/>
              </a:lnSpc>
              <a:spcBef>
                <a:spcPts val="0"/>
              </a:spcBef>
              <a:spcAft>
                <a:spcPts val="600"/>
              </a:spcAft>
              <a:buFont typeface="Symbol" panose="05050102010706020507" pitchFamily="18" charset="2"/>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Type 2 – largely caused by an unhealthy lifestyle and diet.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860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While Singapore has one of the highest proportions of diabetes cases. The Ministry of Health believes that a third of the diabetes patient are unaware that they are ill.</a:t>
            </a:r>
          </a:p>
          <a:p>
            <a:pPr marL="0" lvl="0" indent="0" algn="l" rtl="0">
              <a:spcBef>
                <a:spcPts val="0"/>
              </a:spcBef>
              <a:spcAft>
                <a:spcPts val="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is exacerbated by barriers to health screenings such as not knowing where to get free screening, procrastination, and not seeing the point of going for screening without subsequent follow up or explanation from a healthcare provider, as noted by a nationwide study examining the knowledge, attitudes and practices pertaining to diabetes in Singapore</a:t>
            </a:r>
            <a:r>
              <a:rPr lang="en-SG" sz="1800" b="1" dirty="0">
                <a:effectLst/>
                <a:latin typeface="Arial" panose="020B0604020202020204" pitchFamily="34" charset="0"/>
                <a:ea typeface="DengXian" panose="02010600030101010101" pitchFamily="2" charset="-122"/>
                <a:cs typeface="Times New Roman" panose="02020603050405020304" pitchFamily="18" charset="0"/>
              </a:rPr>
              <a:t> </a:t>
            </a:r>
          </a:p>
          <a:p>
            <a:pPr marL="0" lvl="0" indent="0" algn="l" rtl="0">
              <a:spcBef>
                <a:spcPts val="0"/>
              </a:spcBef>
              <a:spcAft>
                <a:spcPts val="0"/>
              </a:spcAft>
              <a:buNone/>
            </a:pPr>
            <a:endParaRPr lang="en-SG" sz="1800" b="1"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However, with early detection, one can manage and prevent diabetes. If left untreated, the situation may worsen, leading to long term complications such as blindness and lower limb amputation.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038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While Singapore has one of the highest proportions of diabetes cases. </a:t>
            </a:r>
          </a:p>
          <a:p>
            <a:pPr marL="0" lvl="0" indent="0" algn="l" rtl="0">
              <a:spcBef>
                <a:spcPts val="0"/>
              </a:spcBef>
              <a:spcAft>
                <a:spcPts val="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The Ministry of Health believes that a third of the diabetes patient are unaware that they are ill.</a:t>
            </a:r>
          </a:p>
          <a:p>
            <a:pPr marL="0" lvl="0" indent="0" algn="l" rtl="0">
              <a:spcBef>
                <a:spcPts val="0"/>
              </a:spcBef>
              <a:spcAft>
                <a:spcPts val="0"/>
              </a:spcAft>
              <a:buNone/>
            </a:pPr>
            <a:endParaRPr lang="en-SG" sz="1800" dirty="0">
              <a:effectLst/>
              <a:latin typeface="Arial" panose="020B060402020202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This is exacerbated by barriers to health screenings such as not knowing where to get free screening, procrastination, and not seeing the point of going for screening without subsequent follow up or explanation from a healthcare provider, as noted by a nationwide study examining the knowledge, attitudes and practices pertaining to diabetes in Singapore.</a:t>
            </a:r>
            <a:r>
              <a:rPr lang="en-SG" sz="1800" b="1" dirty="0">
                <a:effectLst/>
                <a:latin typeface="Arial" panose="020B0604020202020204" pitchFamily="34" charset="0"/>
                <a:ea typeface="DengXian" panose="02010600030101010101" pitchFamily="2" charset="-122"/>
                <a:cs typeface="Times New Roman" panose="02020603050405020304" pitchFamily="18" charset="0"/>
              </a:rPr>
              <a:t> </a:t>
            </a:r>
          </a:p>
          <a:p>
            <a:pPr marL="0" lvl="0" indent="0" algn="l" rtl="0">
              <a:spcBef>
                <a:spcPts val="0"/>
              </a:spcBef>
              <a:spcAft>
                <a:spcPts val="0"/>
              </a:spcAft>
              <a:buNone/>
            </a:pPr>
            <a:endParaRPr lang="en-SG" sz="1800" b="1"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However, with early detection, one can manage and prevent diabetes. If left untreated, the situation may worsen, leading to long term complications such as blindness and lower limb amputation.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05248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600"/>
              </a:spcBef>
              <a:spcAft>
                <a:spcPts val="600"/>
              </a:spcAft>
              <a:buNone/>
            </a:pPr>
            <a:r>
              <a:rPr lang="en-SG" sz="1800" dirty="0">
                <a:effectLst/>
                <a:latin typeface="Arial" panose="020B0604020202020204" pitchFamily="34" charset="0"/>
                <a:ea typeface="DengXian" panose="02010600030101010101" pitchFamily="2" charset="-122"/>
                <a:cs typeface="Times New Roman" panose="02020603050405020304" pitchFamily="18" charset="0"/>
              </a:rPr>
              <a:t>To combat diabetes and at the same time bringing convenience to everyone, we have developed a phone app with 3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Feature 1: Predicting Risk of Diabetes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dirty="0">
                <a:effectLst/>
                <a:latin typeface="Arial" panose="020B0604020202020204" pitchFamily="34" charset="0"/>
                <a:ea typeface="DengXian" panose="02010600030101010101" pitchFamily="2" charset="-122"/>
                <a:cs typeface="Times New Roman" panose="02020603050405020304" pitchFamily="18" charset="0"/>
              </a:rPr>
              <a:t>Individual will be able to predict their risk of having type 2 diabetes through some simple details such as height and weight.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b="1"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dirty="0">
                <a:effectLst/>
                <a:latin typeface="Arial" panose="020B0604020202020204" pitchFamily="34" charset="0"/>
                <a:ea typeface="DengXian" panose="02010600030101010101" pitchFamily="2" charset="-122"/>
                <a:cs typeface="Times New Roman" panose="02020603050405020304" pitchFamily="18" charset="0"/>
              </a:rPr>
              <a:t>Feature 2: Lifestyle Recommender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dirty="0">
                <a:effectLst/>
                <a:latin typeface="Arial" panose="020B0604020202020204" pitchFamily="34" charset="0"/>
                <a:ea typeface="DengXian" panose="02010600030101010101" pitchFamily="2" charset="-122"/>
                <a:cs typeface="Times New Roman" panose="02020603050405020304" pitchFamily="18" charset="0"/>
              </a:rPr>
              <a:t>Individuals might be clueless in the effectiveness of their physical activities and dietary plan in reducing the risk of diabetes. Leveraging on our reasoning system, one will have a better idea if their dietary intake and physical activities enough to reduce risk of diabetes.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dirty="0">
                <a:effectLst/>
                <a:latin typeface="Arial" panose="020B0604020202020204" pitchFamily="34" charset="0"/>
                <a:ea typeface="DengXian" panose="02010600030101010101" pitchFamily="2" charset="-122"/>
                <a:cs typeface="Times New Roman" panose="02020603050405020304" pitchFamily="18" charset="0"/>
              </a:rPr>
              <a:t>Feature 3: Detect Diabetic Retinopathy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dirty="0">
                <a:effectLst/>
                <a:latin typeface="Arial" panose="020B0604020202020204" pitchFamily="34" charset="0"/>
                <a:ea typeface="DengXian" panose="02010600030101010101" pitchFamily="2" charset="-122"/>
                <a:cs typeface="Times New Roman" panose="02020603050405020304" pitchFamily="18" charset="0"/>
              </a:rPr>
              <a:t>Individual will be to detect Diabetic Retinopathy by simply uploading a photo of their retina to the app. By doing so, diabetic patient will be able to keep themselves “checked”, and reduce the frequent visit to the doctor.</a:t>
            </a:r>
          </a:p>
        </p:txBody>
      </p:sp>
    </p:spTree>
    <p:extLst>
      <p:ext uri="{BB962C8B-B14F-4D97-AF65-F5344CB8AC3E}">
        <p14:creationId xmlns:p14="http://schemas.microsoft.com/office/powerpoint/2010/main" val="39558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our technical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continue with product demonstration.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Diabetes Health App.</a:t>
            </a:r>
          </a:p>
          <a:p>
            <a:pPr marL="0" lvl="0" indent="0" algn="l" rtl="0">
              <a:spcBef>
                <a:spcPts val="0"/>
              </a:spcBef>
              <a:spcAft>
                <a:spcPts val="0"/>
              </a:spcAft>
              <a:buNone/>
            </a:pPr>
            <a:r>
              <a:rPr lang="en-US" dirty="0"/>
              <a:t>Health at fingertips</a:t>
            </a:r>
            <a:endParaRPr dirty="0"/>
          </a:p>
        </p:txBody>
      </p:sp>
    </p:spTree>
    <p:extLst>
      <p:ext uri="{BB962C8B-B14F-4D97-AF65-F5344CB8AC3E}">
        <p14:creationId xmlns:p14="http://schemas.microsoft.com/office/powerpoint/2010/main" val="1796281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be walking you through the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starting the program, head over to the preference selection.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94311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you will find 3 selections.</a:t>
            </a:r>
          </a:p>
          <a:p>
            <a:pPr marL="0" lvl="0" indent="0" algn="l" rtl="0">
              <a:spcBef>
                <a:spcPts val="0"/>
              </a:spcBef>
              <a:spcAft>
                <a:spcPts val="0"/>
              </a:spcAft>
              <a:buNone/>
            </a:pPr>
            <a:r>
              <a:rPr lang="en-US" dirty="0"/>
              <a:t>Lifestyle recommender, </a:t>
            </a:r>
          </a:p>
          <a:p>
            <a:pPr marL="0" lvl="0" indent="0" algn="l" rtl="0">
              <a:spcBef>
                <a:spcPts val="0"/>
              </a:spcBef>
              <a:spcAft>
                <a:spcPts val="0"/>
              </a:spcAft>
              <a:buNone/>
            </a:pPr>
            <a:r>
              <a:rPr lang="en-US" dirty="0"/>
              <a:t>Predicting Risk of Diabetes and </a:t>
            </a:r>
          </a:p>
          <a:p>
            <a:pPr marL="0" lvl="0" indent="0" algn="l" rtl="0">
              <a:spcBef>
                <a:spcPts val="0"/>
              </a:spcBef>
              <a:spcAft>
                <a:spcPts val="0"/>
              </a:spcAft>
              <a:buNone/>
            </a:pPr>
            <a:r>
              <a:rPr lang="en-US" dirty="0"/>
              <a:t>Detect Diabetic Retinopathy.</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9422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190214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79" r:id="rId5"/>
    <p:sldLayoutId id="214748368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8.wav"/><Relationship Id="rId7" Type="http://schemas.openxmlformats.org/officeDocument/2006/relationships/image" Target="../media/image15.png"/><Relationship Id="rId2" Type="http://schemas.microsoft.com/office/2007/relationships/media" Target="../media/media18.wav"/><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9.mp3"/><Relationship Id="rId7" Type="http://schemas.openxmlformats.org/officeDocument/2006/relationships/image" Target="../media/image15.png"/><Relationship Id="rId12" Type="http://schemas.openxmlformats.org/officeDocument/2006/relationships/image" Target="../media/image20.png"/><Relationship Id="rId2" Type="http://schemas.microsoft.com/office/2007/relationships/media" Target="../media/media19.mp3"/><Relationship Id="rId1" Type="http://schemas.openxmlformats.org/officeDocument/2006/relationships/tags" Target="../tags/tag7.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notesSlide" Target="../notesSlides/notesSlide11.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20.mp3"/><Relationship Id="rId7" Type="http://schemas.openxmlformats.org/officeDocument/2006/relationships/image" Target="../media/image21.png"/><Relationship Id="rId2" Type="http://schemas.microsoft.com/office/2007/relationships/media" Target="../media/media20.mp3"/><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2.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microsoft.com/office/2007/relationships/media" Target="../media/media24.mp3"/><Relationship Id="rId13" Type="http://schemas.openxmlformats.org/officeDocument/2006/relationships/notesSlide" Target="../notesSlides/notesSlide13.xml"/><Relationship Id="rId3" Type="http://schemas.openxmlformats.org/officeDocument/2006/relationships/audio" Target="../media/media21.mp3"/><Relationship Id="rId7" Type="http://schemas.openxmlformats.org/officeDocument/2006/relationships/audio" Target="../media/media23.mp3"/><Relationship Id="rId12" Type="http://schemas.openxmlformats.org/officeDocument/2006/relationships/slideLayout" Target="../slideLayouts/slideLayout2.xml"/><Relationship Id="rId2" Type="http://schemas.microsoft.com/office/2007/relationships/media" Target="../media/media21.mp3"/><Relationship Id="rId1" Type="http://schemas.openxmlformats.org/officeDocument/2006/relationships/tags" Target="../tags/tag9.xml"/><Relationship Id="rId6" Type="http://schemas.microsoft.com/office/2007/relationships/media" Target="../media/media23.mp3"/><Relationship Id="rId11" Type="http://schemas.openxmlformats.org/officeDocument/2006/relationships/audio" Target="../media/media25.m4a"/><Relationship Id="rId5" Type="http://schemas.openxmlformats.org/officeDocument/2006/relationships/audio" Target="../media/media22.mp3"/><Relationship Id="rId15" Type="http://schemas.openxmlformats.org/officeDocument/2006/relationships/image" Target="../media/image8.png"/><Relationship Id="rId10" Type="http://schemas.microsoft.com/office/2007/relationships/media" Target="../media/media25.m4a"/><Relationship Id="rId4" Type="http://schemas.microsoft.com/office/2007/relationships/media" Target="../media/media22.mp3"/><Relationship Id="rId9" Type="http://schemas.openxmlformats.org/officeDocument/2006/relationships/audio" Target="../media/media24.mp3"/><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microsoft.com/office/2007/relationships/media" Target="../media/media29.m4a"/><Relationship Id="rId13" Type="http://schemas.openxmlformats.org/officeDocument/2006/relationships/image" Target="../media/image8.png"/><Relationship Id="rId3" Type="http://schemas.openxmlformats.org/officeDocument/2006/relationships/audio" Target="../media/media26.mp3"/><Relationship Id="rId7" Type="http://schemas.openxmlformats.org/officeDocument/2006/relationships/audio" Target="../media/media28.mp3"/><Relationship Id="rId12" Type="http://schemas.openxmlformats.org/officeDocument/2006/relationships/image" Target="../media/image25.png"/><Relationship Id="rId2" Type="http://schemas.microsoft.com/office/2007/relationships/media" Target="../media/media26.mp3"/><Relationship Id="rId1" Type="http://schemas.openxmlformats.org/officeDocument/2006/relationships/tags" Target="../tags/tag10.xml"/><Relationship Id="rId6" Type="http://schemas.microsoft.com/office/2007/relationships/media" Target="../media/media28.mp3"/><Relationship Id="rId11" Type="http://schemas.openxmlformats.org/officeDocument/2006/relationships/notesSlide" Target="../notesSlides/notesSlide14.xml"/><Relationship Id="rId5" Type="http://schemas.openxmlformats.org/officeDocument/2006/relationships/audio" Target="../media/media27.mp3"/><Relationship Id="rId10" Type="http://schemas.openxmlformats.org/officeDocument/2006/relationships/slideLayout" Target="../slideLayouts/slideLayout2.xml"/><Relationship Id="rId4" Type="http://schemas.microsoft.com/office/2007/relationships/media" Target="../media/media27.mp3"/><Relationship Id="rId9" Type="http://schemas.openxmlformats.org/officeDocument/2006/relationships/audio" Target="../media/media29.m4a"/></Relationships>
</file>

<file path=ppt/slides/_rels/slide15.xml.rels><?xml version="1.0" encoding="UTF-8" standalone="yes"?>
<Relationships xmlns="http://schemas.openxmlformats.org/package/2006/relationships"><Relationship Id="rId8" Type="http://schemas.microsoft.com/office/2007/relationships/media" Target="../media/media33.m4a"/><Relationship Id="rId13" Type="http://schemas.openxmlformats.org/officeDocument/2006/relationships/image" Target="../media/image27.png"/><Relationship Id="rId3" Type="http://schemas.openxmlformats.org/officeDocument/2006/relationships/audio" Target="../media/media30.mp3"/><Relationship Id="rId7" Type="http://schemas.openxmlformats.org/officeDocument/2006/relationships/audio" Target="../media/media32.mp3"/><Relationship Id="rId12" Type="http://schemas.openxmlformats.org/officeDocument/2006/relationships/image" Target="../media/image26.png"/><Relationship Id="rId2" Type="http://schemas.microsoft.com/office/2007/relationships/media" Target="../media/media30.mp3"/><Relationship Id="rId1" Type="http://schemas.openxmlformats.org/officeDocument/2006/relationships/tags" Target="../tags/tag11.xml"/><Relationship Id="rId6" Type="http://schemas.microsoft.com/office/2007/relationships/media" Target="../media/media32.mp3"/><Relationship Id="rId11" Type="http://schemas.openxmlformats.org/officeDocument/2006/relationships/notesSlide" Target="../notesSlides/notesSlide15.xml"/><Relationship Id="rId5" Type="http://schemas.openxmlformats.org/officeDocument/2006/relationships/audio" Target="../media/media31.mp3"/><Relationship Id="rId15" Type="http://schemas.openxmlformats.org/officeDocument/2006/relationships/image" Target="../media/image8.png"/><Relationship Id="rId10" Type="http://schemas.openxmlformats.org/officeDocument/2006/relationships/slideLayout" Target="../slideLayouts/slideLayout2.xml"/><Relationship Id="rId4" Type="http://schemas.microsoft.com/office/2007/relationships/media" Target="../media/media31.mp3"/><Relationship Id="rId9" Type="http://schemas.openxmlformats.org/officeDocument/2006/relationships/audio" Target="../media/media33.m4a"/><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34.mp3"/><Relationship Id="rId7" Type="http://schemas.openxmlformats.org/officeDocument/2006/relationships/notesSlide" Target="../notesSlides/notesSlide16.xml"/><Relationship Id="rId2" Type="http://schemas.microsoft.com/office/2007/relationships/media" Target="../media/media34.mp3"/><Relationship Id="rId1" Type="http://schemas.openxmlformats.org/officeDocument/2006/relationships/tags" Target="../tags/tag12.xml"/><Relationship Id="rId6" Type="http://schemas.openxmlformats.org/officeDocument/2006/relationships/slideLayout" Target="../slideLayouts/slideLayout1.xml"/><Relationship Id="rId5" Type="http://schemas.openxmlformats.org/officeDocument/2006/relationships/audio" Target="../media/media35.m4a"/><Relationship Id="rId4" Type="http://schemas.microsoft.com/office/2007/relationships/media" Target="../media/media35.m4a"/></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1.mp4"/><Relationship Id="rId7" Type="http://schemas.openxmlformats.org/officeDocument/2006/relationships/notesSlide" Target="../notesSlides/notesSlide3.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2.m4a"/><Relationship Id="rId4" Type="http://schemas.microsoft.com/office/2007/relationships/media" Target="../media/media2.m4a"/><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07/relationships/media" Target="../media/media6.m4a"/><Relationship Id="rId13" Type="http://schemas.openxmlformats.org/officeDocument/2006/relationships/image" Target="../media/image10.png"/><Relationship Id="rId3" Type="http://schemas.microsoft.com/office/2007/relationships/media" Target="../media/media3.mp3"/><Relationship Id="rId7" Type="http://schemas.openxmlformats.org/officeDocument/2006/relationships/audio" Target="../media/media5.mp3"/><Relationship Id="rId12" Type="http://schemas.openxmlformats.org/officeDocument/2006/relationships/image" Target="../media/image9.png"/><Relationship Id="rId2" Type="http://schemas.openxmlformats.org/officeDocument/2006/relationships/audio" Target="NULL" TargetMode="External"/><Relationship Id="rId1" Type="http://schemas.openxmlformats.org/officeDocument/2006/relationships/tags" Target="../tags/tag2.xml"/><Relationship Id="rId6" Type="http://schemas.microsoft.com/office/2007/relationships/media" Target="../media/media5.mp3"/><Relationship Id="rId11" Type="http://schemas.openxmlformats.org/officeDocument/2006/relationships/notesSlide" Target="../notesSlides/notesSlide4.xml"/><Relationship Id="rId5" Type="http://schemas.openxmlformats.org/officeDocument/2006/relationships/audio" Target="../media/media4.mp3"/><Relationship Id="rId10" Type="http://schemas.openxmlformats.org/officeDocument/2006/relationships/slideLayout" Target="../slideLayouts/slideLayout2.xml"/><Relationship Id="rId4" Type="http://schemas.microsoft.com/office/2007/relationships/media" Target="../media/media4.mp3"/><Relationship Id="rId9" Type="http://schemas.openxmlformats.org/officeDocument/2006/relationships/audio" Target="../media/media6.m4a"/><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media" Target="../media/media10.mp3"/><Relationship Id="rId13" Type="http://schemas.openxmlformats.org/officeDocument/2006/relationships/audio" Target="../media/media12.mp3"/><Relationship Id="rId18" Type="http://schemas.openxmlformats.org/officeDocument/2006/relationships/slideLayout" Target="../slideLayouts/slideLayout2.xml"/><Relationship Id="rId3" Type="http://schemas.openxmlformats.org/officeDocument/2006/relationships/audio" Target="../media/media7.mp3"/><Relationship Id="rId7" Type="http://schemas.openxmlformats.org/officeDocument/2006/relationships/audio" Target="../media/media9.mp3"/><Relationship Id="rId12" Type="http://schemas.microsoft.com/office/2007/relationships/media" Target="../media/media12.mp3"/><Relationship Id="rId17" Type="http://schemas.openxmlformats.org/officeDocument/2006/relationships/audio" Target="../media/media14.m4a"/><Relationship Id="rId2" Type="http://schemas.microsoft.com/office/2007/relationships/media" Target="../media/media7.mp3"/><Relationship Id="rId16" Type="http://schemas.microsoft.com/office/2007/relationships/media" Target="../media/media14.m4a"/><Relationship Id="rId20" Type="http://schemas.openxmlformats.org/officeDocument/2006/relationships/image" Target="../media/image8.png"/><Relationship Id="rId1" Type="http://schemas.openxmlformats.org/officeDocument/2006/relationships/tags" Target="../tags/tag3.xml"/><Relationship Id="rId6" Type="http://schemas.microsoft.com/office/2007/relationships/media" Target="../media/media9.mp3"/><Relationship Id="rId11" Type="http://schemas.openxmlformats.org/officeDocument/2006/relationships/audio" Target="../media/media11.mp3"/><Relationship Id="rId5" Type="http://schemas.openxmlformats.org/officeDocument/2006/relationships/audio" Target="../media/media8.mp3"/><Relationship Id="rId15" Type="http://schemas.openxmlformats.org/officeDocument/2006/relationships/audio" Target="../media/media13.mp3"/><Relationship Id="rId10" Type="http://schemas.microsoft.com/office/2007/relationships/media" Target="../media/media11.mp3"/><Relationship Id="rId19" Type="http://schemas.openxmlformats.org/officeDocument/2006/relationships/notesSlide" Target="../notesSlides/notesSlide5.xml"/><Relationship Id="rId4" Type="http://schemas.microsoft.com/office/2007/relationships/media" Target="../media/media8.mp3"/><Relationship Id="rId9" Type="http://schemas.openxmlformats.org/officeDocument/2006/relationships/audio" Target="../media/media10.mp3"/><Relationship Id="rId14" Type="http://schemas.microsoft.com/office/2007/relationships/media" Target="../media/media13.mp3"/></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5.mp3"/><Relationship Id="rId7" Type="http://schemas.openxmlformats.org/officeDocument/2006/relationships/notesSlide" Target="../notesSlides/notesSlide8.xml"/><Relationship Id="rId2" Type="http://schemas.microsoft.com/office/2007/relationships/media" Target="../media/media15.mp3"/><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16.mp3"/><Relationship Id="rId4" Type="http://schemas.microsoft.com/office/2007/relationships/media" Target="../media/media16.mp3"/><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13.png"/><Relationship Id="rId2" Type="http://schemas.microsoft.com/office/2007/relationships/media" Target="../media/media17.mp3"/><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25843" y="1950074"/>
            <a:ext cx="5289319"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Diabetes Health App</a:t>
            </a:r>
            <a:endParaRPr dirty="0"/>
          </a:p>
        </p:txBody>
      </p:sp>
      <p:sp>
        <p:nvSpPr>
          <p:cNvPr id="164" name="Google Shape;164;p38"/>
          <p:cNvSpPr txBox="1">
            <a:spLocks noGrp="1"/>
          </p:cNvSpPr>
          <p:nvPr>
            <p:ph type="ctrTitle"/>
          </p:nvPr>
        </p:nvSpPr>
        <p:spPr>
          <a:xfrm>
            <a:off x="2642616" y="2685012"/>
            <a:ext cx="3644671"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Promotion Presentation</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3;p67">
            <a:extLst>
              <a:ext uri="{FF2B5EF4-FFF2-40B4-BE49-F238E27FC236}">
                <a16:creationId xmlns:a16="http://schemas.microsoft.com/office/drawing/2014/main" id="{A868F96E-89FC-4ADA-960C-34F4ED7A798B}"/>
              </a:ext>
            </a:extLst>
          </p:cNvPr>
          <p:cNvSpPr txBox="1">
            <a:spLocks/>
          </p:cNvSpPr>
          <p:nvPr/>
        </p:nvSpPr>
        <p:spPr>
          <a:xfrm>
            <a:off x="4671824" y="3584206"/>
            <a:ext cx="1281676"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Sim Yuh Fan</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Sahendra Pang</a:t>
            </a:r>
            <a:endParaRPr lang="en-SG" sz="1100" dirty="0">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Santi</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Tan Xiang Feng</a:t>
            </a:r>
            <a:endParaRPr lang="en-SG" sz="1100" dirty="0">
              <a:latin typeface="Arial" panose="020B0604020202020204" pitchFamily="34" charset="0"/>
              <a:ea typeface="DengXian" panose="02010600030101010101" pitchFamily="2" charset="-122"/>
              <a:cs typeface="Times New Roman" panose="02020603050405020304" pitchFamily="18" charset="0"/>
            </a:endParaRP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Zhang </a:t>
            </a:r>
            <a:r>
              <a:rPr lang="en-SG" sz="1100" dirty="0" err="1">
                <a:effectLst/>
                <a:latin typeface="Arial" panose="020B0604020202020204" pitchFamily="34" charset="0"/>
                <a:ea typeface="DengXian" panose="02010600030101010101" pitchFamily="2" charset="-122"/>
                <a:cs typeface="Times New Roman" panose="02020603050405020304" pitchFamily="18" charset="0"/>
              </a:rPr>
              <a:t>Zhewei</a:t>
            </a:r>
            <a:endParaRPr lang="en-US" sz="1100" dirty="0"/>
          </a:p>
        </p:txBody>
      </p:sp>
      <p:sp>
        <p:nvSpPr>
          <p:cNvPr id="12" name="Google Shape;2153;p67">
            <a:extLst>
              <a:ext uri="{FF2B5EF4-FFF2-40B4-BE49-F238E27FC236}">
                <a16:creationId xmlns:a16="http://schemas.microsoft.com/office/drawing/2014/main" id="{844EBCBC-63E8-4990-A5C2-00BF026241EF}"/>
              </a:ext>
            </a:extLst>
          </p:cNvPr>
          <p:cNvSpPr txBox="1">
            <a:spLocks/>
          </p:cNvSpPr>
          <p:nvPr/>
        </p:nvSpPr>
        <p:spPr>
          <a:xfrm>
            <a:off x="5953500" y="3584206"/>
            <a:ext cx="1281676"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A0249251E</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A0135877N</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A0249294R</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A0072452L</a:t>
            </a:r>
          </a:p>
          <a:p>
            <a:pPr marL="0" indent="0" algn="l"/>
            <a:r>
              <a:rPr lang="en-SG" sz="1100" dirty="0">
                <a:effectLst/>
                <a:latin typeface="Arial" panose="020B0604020202020204" pitchFamily="34" charset="0"/>
                <a:ea typeface="DengXian" panose="02010600030101010101" pitchFamily="2" charset="-122"/>
                <a:cs typeface="Times New Roman" panose="02020603050405020304" pitchFamily="18" charset="0"/>
              </a:rPr>
              <a:t>A0249258R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79"/>
            <a:ext cx="2090498" cy="3412800"/>
          </a:xfrm>
          <a:prstGeom prst="rect">
            <a:avLst/>
          </a:prstGeom>
        </p:spPr>
      </p:pic>
      <p:sp>
        <p:nvSpPr>
          <p:cNvPr id="8" name="Oval 7">
            <a:extLst>
              <a:ext uri="{FF2B5EF4-FFF2-40B4-BE49-F238E27FC236}">
                <a16:creationId xmlns:a16="http://schemas.microsoft.com/office/drawing/2014/main" id="{148A4E56-9465-25A3-4B4C-948DA1A70F48}"/>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39111D-AFD3-1733-CE25-C89B43C070A1}"/>
              </a:ext>
            </a:extLst>
          </p:cNvPr>
          <p:cNvPicPr>
            <a:picLocks/>
          </p:cNvPicPr>
          <p:nvPr/>
        </p:nvPicPr>
        <p:blipFill>
          <a:blip r:embed="rId7"/>
          <a:srcRect/>
          <a:stretch/>
        </p:blipFill>
        <p:spPr>
          <a:xfrm>
            <a:off x="1849240" y="815579"/>
            <a:ext cx="2091599" cy="3412800"/>
          </a:xfrm>
          <a:prstGeom prst="rect">
            <a:avLst/>
          </a:prstGeom>
        </p:spPr>
      </p:pic>
      <p:sp>
        <p:nvSpPr>
          <p:cNvPr id="12" name="Oval 11">
            <a:extLst>
              <a:ext uri="{FF2B5EF4-FFF2-40B4-BE49-F238E27FC236}">
                <a16:creationId xmlns:a16="http://schemas.microsoft.com/office/drawing/2014/main" id="{53D54522-CD8F-0336-E2CC-5EEA30E9297C}"/>
              </a:ext>
            </a:extLst>
          </p:cNvPr>
          <p:cNvSpPr/>
          <p:nvPr/>
        </p:nvSpPr>
        <p:spPr>
          <a:xfrm>
            <a:off x="-785813" y="3125694"/>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0C60D9B-60DC-7436-9C7E-B01A63DEE3EB}"/>
              </a:ext>
            </a:extLst>
          </p:cNvPr>
          <p:cNvPicPr>
            <a:picLocks/>
          </p:cNvPicPr>
          <p:nvPr/>
        </p:nvPicPr>
        <p:blipFill>
          <a:blip r:embed="rId8"/>
          <a:srcRect/>
          <a:stretch/>
        </p:blipFill>
        <p:spPr>
          <a:xfrm>
            <a:off x="1849243" y="804370"/>
            <a:ext cx="2091599" cy="3412800"/>
          </a:xfrm>
          <a:prstGeom prst="rect">
            <a:avLst/>
          </a:prstGeom>
        </p:spPr>
      </p:pic>
      <p:pic>
        <p:nvPicPr>
          <p:cNvPr id="6" name="D4.wav" descr="D4.wav">
            <a:hlinkClick r:id="" action="ppaction://media"/>
            <a:extLst>
              <a:ext uri="{FF2B5EF4-FFF2-40B4-BE49-F238E27FC236}">
                <a16:creationId xmlns:a16="http://schemas.microsoft.com/office/drawing/2014/main" id="{179BA623-87D0-0965-5F5B-BC7328DD305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315116" y="1927163"/>
            <a:ext cx="812800" cy="812800"/>
          </a:xfrm>
          <a:prstGeom prst="rect">
            <a:avLst/>
          </a:prstGeom>
        </p:spPr>
      </p:pic>
    </p:spTree>
    <p:custDataLst>
      <p:tags r:id="rId1"/>
    </p:custDataLst>
    <p:extLst>
      <p:ext uri="{BB962C8B-B14F-4D97-AF65-F5344CB8AC3E}">
        <p14:creationId xmlns:p14="http://schemas.microsoft.com/office/powerpoint/2010/main" val="1860520028"/>
      </p:ext>
    </p:extLst>
  </p:cSld>
  <p:clrMapOvr>
    <a:masterClrMapping/>
  </p:clrMapOvr>
  <mc:AlternateContent xmlns:mc="http://schemas.openxmlformats.org/markup-compatibility/2006" xmlns:p14="http://schemas.microsoft.com/office/powerpoint/2010/main">
    <mc:Choice Requires="p14">
      <p:transition spd="slow" p14:dur="2000" advTm="17823"/>
    </mc:Choice>
    <mc:Fallback xmlns="">
      <p:transition spd="slow" advTm="17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2569 0.04599 L 0.37517 0.25401 " pathEditMode="relative" rAng="0" ptsTypes="AA">
                                      <p:cBhvr>
                                        <p:cTn id="6" dur="2000" fill="hold"/>
                                        <p:tgtEl>
                                          <p:spTgt spid="8"/>
                                        </p:tgtEl>
                                        <p:attrNameLst>
                                          <p:attrName>ppt_x</p:attrName>
                                          <p:attrName>ppt_y</p:attrName>
                                        </p:attrNameLst>
                                      </p:cBhvr>
                                      <p:rCtr x="17465" y="10401"/>
                                    </p:animMotion>
                                  </p:childTnLst>
                                  <p:subTnLst>
                                    <p:set>
                                      <p:cBhvr override="childStyle">
                                        <p:cTn dur="1" fill="hold" display="0" masterRel="sameClick" afterEffect="1">
                                          <p:stCondLst>
                                            <p:cond evt="end" delay="0">
                                              <p:tn val="5"/>
                                            </p:cond>
                                          </p:stCondLst>
                                        </p:cTn>
                                        <p:tgtEl>
                                          <p:spTgt spid="8"/>
                                        </p:tgtEl>
                                        <p:attrNameLst>
                                          <p:attrName>style.visibility</p:attrName>
                                        </p:attrNameLst>
                                      </p:cBhvr>
                                      <p:to>
                                        <p:strVal val="hidden"/>
                                      </p:to>
                                    </p:set>
                                  </p:subTnLst>
                                </p:cTn>
                              </p:par>
                              <p:par>
                                <p:cTn id="7" presetID="1" presetClass="mediacall" presetSubtype="0" fill="hold" nodeType="withEffect">
                                  <p:stCondLst>
                                    <p:cond delay="0"/>
                                  </p:stCondLst>
                                  <p:childTnLst>
                                    <p:cmd type="call" cmd="playFrom(0.0)">
                                      <p:cBhvr>
                                        <p:cTn id="8" dur="17685"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5.55556E-7 0.07932 L 0.37726 0.1253 " pathEditMode="relative" rAng="0" ptsTypes="AA">
                                      <p:cBhvr>
                                        <p:cTn id="17" dur="2000" fill="hold"/>
                                        <p:tgtEl>
                                          <p:spTgt spid="12"/>
                                        </p:tgtEl>
                                        <p:attrNameLst>
                                          <p:attrName>ppt_x</p:attrName>
                                          <p:attrName>ppt_y</p:attrName>
                                        </p:attrNameLst>
                                      </p:cBhvr>
                                      <p:rCtr x="18854" y="2284"/>
                                    </p:animMotion>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3" fill="hold" display="0">
                  <p:stCondLst>
                    <p:cond delay="indefinite"/>
                  </p:stCondLst>
                  <p:endCondLst>
                    <p:cond evt="onStopAudio" delay="0">
                      <p:tgtEl>
                        <p:sldTgt/>
                      </p:tgtEl>
                    </p:cond>
                  </p:endCondLst>
                </p:cTn>
                <p:tgtEl>
                  <p:spTgt spid="6"/>
                </p:tgtEl>
              </p:cMediaNode>
            </p:audio>
          </p:childTnLst>
        </p:cTn>
      </p:par>
    </p:tnLst>
    <p:bldLst>
      <p:bldP spid="8" grpId="0" animBg="1"/>
      <p:bldP spid="12" grpId="0" animBg="1"/>
    </p:bldLst>
  </p:timing>
  <p:extLst>
    <p:ext uri="{E180D4A7-C9FB-4DFB-919C-405C955672EB}">
      <p14:showEvtLst xmlns:p14="http://schemas.microsoft.com/office/powerpoint/2010/main">
        <p14:playEvt time="131" objId="6"/>
        <p14:stopEvt time="17823"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79"/>
            <a:ext cx="2090498" cy="3412800"/>
          </a:xfrm>
          <a:prstGeom prst="rect">
            <a:avLst/>
          </a:prstGeom>
        </p:spPr>
      </p:pic>
      <p:pic>
        <p:nvPicPr>
          <p:cNvPr id="11" name="Picture 10">
            <a:extLst>
              <a:ext uri="{FF2B5EF4-FFF2-40B4-BE49-F238E27FC236}">
                <a16:creationId xmlns:a16="http://schemas.microsoft.com/office/drawing/2014/main" id="{8E39111D-AFD3-1733-CE25-C89B43C070A1}"/>
              </a:ext>
            </a:extLst>
          </p:cNvPr>
          <p:cNvPicPr>
            <a:picLocks/>
          </p:cNvPicPr>
          <p:nvPr/>
        </p:nvPicPr>
        <p:blipFill>
          <a:blip r:embed="rId7"/>
          <a:srcRect/>
          <a:stretch/>
        </p:blipFill>
        <p:spPr>
          <a:xfrm>
            <a:off x="1849243" y="815579"/>
            <a:ext cx="2091599" cy="3412800"/>
          </a:xfrm>
          <a:prstGeom prst="rect">
            <a:avLst/>
          </a:prstGeom>
        </p:spPr>
      </p:pic>
      <p:pic>
        <p:nvPicPr>
          <p:cNvPr id="13" name="Picture 12">
            <a:extLst>
              <a:ext uri="{FF2B5EF4-FFF2-40B4-BE49-F238E27FC236}">
                <a16:creationId xmlns:a16="http://schemas.microsoft.com/office/drawing/2014/main" id="{F0C60D9B-60DC-7436-9C7E-B01A63DEE3EB}"/>
              </a:ext>
            </a:extLst>
          </p:cNvPr>
          <p:cNvPicPr>
            <a:picLocks/>
          </p:cNvPicPr>
          <p:nvPr/>
        </p:nvPicPr>
        <p:blipFill>
          <a:blip r:embed="rId8"/>
          <a:srcRect/>
          <a:stretch/>
        </p:blipFill>
        <p:spPr>
          <a:xfrm>
            <a:off x="1837288" y="801911"/>
            <a:ext cx="2091599" cy="3412800"/>
          </a:xfrm>
          <a:prstGeom prst="rect">
            <a:avLst/>
          </a:prstGeom>
        </p:spPr>
      </p:pic>
      <p:sp>
        <p:nvSpPr>
          <p:cNvPr id="9" name="Oval 8">
            <a:extLst>
              <a:ext uri="{FF2B5EF4-FFF2-40B4-BE49-F238E27FC236}">
                <a16:creationId xmlns:a16="http://schemas.microsoft.com/office/drawing/2014/main" id="{5DA10B1C-34BF-1B2B-AF14-19A6196A706C}"/>
              </a:ext>
            </a:extLst>
          </p:cNvPr>
          <p:cNvSpPr/>
          <p:nvPr/>
        </p:nvSpPr>
        <p:spPr>
          <a:xfrm>
            <a:off x="-736385" y="2952482"/>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0D4C308-C0D6-86AA-8AE5-1A4583479B46}"/>
              </a:ext>
            </a:extLst>
          </p:cNvPr>
          <p:cNvPicPr>
            <a:picLocks noChangeAspect="1"/>
          </p:cNvPicPr>
          <p:nvPr/>
        </p:nvPicPr>
        <p:blipFill>
          <a:blip r:embed="rId9"/>
          <a:stretch>
            <a:fillRect/>
          </a:stretch>
        </p:blipFill>
        <p:spPr>
          <a:xfrm>
            <a:off x="1866382" y="827651"/>
            <a:ext cx="2085013" cy="3414056"/>
          </a:xfrm>
          <a:prstGeom prst="rect">
            <a:avLst/>
          </a:prstGeom>
        </p:spPr>
      </p:pic>
      <p:sp>
        <p:nvSpPr>
          <p:cNvPr id="14" name="Rectangle 13">
            <a:extLst>
              <a:ext uri="{FF2B5EF4-FFF2-40B4-BE49-F238E27FC236}">
                <a16:creationId xmlns:a16="http://schemas.microsoft.com/office/drawing/2014/main" id="{946D1092-E64B-F9A9-BD7E-72A85B2621ED}"/>
              </a:ext>
            </a:extLst>
          </p:cNvPr>
          <p:cNvSpPr/>
          <p:nvPr/>
        </p:nvSpPr>
        <p:spPr>
          <a:xfrm>
            <a:off x="2163086" y="3598729"/>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2EB5C11-CB43-CF48-C870-511BB4DEC79C}"/>
              </a:ext>
            </a:extLst>
          </p:cNvPr>
          <p:cNvPicPr>
            <a:picLocks/>
          </p:cNvPicPr>
          <p:nvPr/>
        </p:nvPicPr>
        <p:blipFill>
          <a:blip r:embed="rId10"/>
          <a:srcRect/>
          <a:stretch/>
        </p:blipFill>
        <p:spPr>
          <a:xfrm>
            <a:off x="1861604" y="810159"/>
            <a:ext cx="2085013" cy="3412800"/>
          </a:xfrm>
          <a:prstGeom prst="rect">
            <a:avLst/>
          </a:prstGeom>
        </p:spPr>
      </p:pic>
      <p:pic>
        <p:nvPicPr>
          <p:cNvPr id="22" name="D6">
            <a:hlinkClick r:id="" action="ppaction://media"/>
            <a:extLst>
              <a:ext uri="{FF2B5EF4-FFF2-40B4-BE49-F238E27FC236}">
                <a16:creationId xmlns:a16="http://schemas.microsoft.com/office/drawing/2014/main" id="{B756A774-445B-6A1A-7FAC-BD9970AEA04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9500416" y="2200724"/>
            <a:ext cx="487363" cy="487363"/>
          </a:xfrm>
          <a:prstGeom prst="rect">
            <a:avLst/>
          </a:prstGeom>
        </p:spPr>
      </p:pic>
      <p:sp>
        <p:nvSpPr>
          <p:cNvPr id="23" name="Rectangle 22">
            <a:extLst>
              <a:ext uri="{FF2B5EF4-FFF2-40B4-BE49-F238E27FC236}">
                <a16:creationId xmlns:a16="http://schemas.microsoft.com/office/drawing/2014/main" id="{41E9ED0A-1323-CD29-F6A2-EAFA26C06DB5}"/>
              </a:ext>
            </a:extLst>
          </p:cNvPr>
          <p:cNvSpPr/>
          <p:nvPr/>
        </p:nvSpPr>
        <p:spPr>
          <a:xfrm>
            <a:off x="2063979" y="3498205"/>
            <a:ext cx="580768" cy="50337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6" name="Picture 25">
            <a:extLst>
              <a:ext uri="{FF2B5EF4-FFF2-40B4-BE49-F238E27FC236}">
                <a16:creationId xmlns:a16="http://schemas.microsoft.com/office/drawing/2014/main" id="{16A212C7-0268-3E45-B3D2-40A5EDFD4374}"/>
              </a:ext>
            </a:extLst>
          </p:cNvPr>
          <p:cNvPicPr>
            <a:picLocks/>
          </p:cNvPicPr>
          <p:nvPr/>
        </p:nvPicPr>
        <p:blipFill>
          <a:blip r:embed="rId12"/>
          <a:srcRect/>
          <a:stretch/>
        </p:blipFill>
        <p:spPr>
          <a:xfrm>
            <a:off x="1849242" y="834042"/>
            <a:ext cx="2085013" cy="3412800"/>
          </a:xfrm>
          <a:prstGeom prst="rect">
            <a:avLst/>
          </a:prstGeom>
        </p:spPr>
      </p:pic>
    </p:spTree>
    <p:custDataLst>
      <p:tags r:id="rId1"/>
    </p:custDataLst>
    <p:extLst>
      <p:ext uri="{BB962C8B-B14F-4D97-AF65-F5344CB8AC3E}">
        <p14:creationId xmlns:p14="http://schemas.microsoft.com/office/powerpoint/2010/main" val="2616346266"/>
      </p:ext>
    </p:extLst>
  </p:cSld>
  <p:clrMapOvr>
    <a:masterClrMapping/>
  </p:clrMapOvr>
  <mc:AlternateContent xmlns:mc="http://schemas.openxmlformats.org/markup-compatibility/2006" xmlns:p14="http://schemas.microsoft.com/office/powerpoint/2010/main">
    <mc:Choice Requires="p14">
      <p:transition spd="slow" p14:dur="2000" advTm="20079"/>
    </mc:Choice>
    <mc:Fallback xmlns="">
      <p:transition spd="slow" advTm="2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32" fill="hold"/>
                                        <p:tgtEl>
                                          <p:spTgt spid="22"/>
                                        </p:tgtEl>
                                      </p:cBhvr>
                                    </p:cmd>
                                  </p:childTnLst>
                                </p:cTn>
                              </p:par>
                              <p:par>
                                <p:cTn id="7" presetID="0" presetClass="path" presetSubtype="0" accel="50000" decel="50000" fill="hold" grpId="0" nodeType="withEffect">
                                  <p:stCondLst>
                                    <p:cond delay="2500"/>
                                  </p:stCondLst>
                                  <p:childTnLst>
                                    <p:animMotion origin="layout" path="M 0.00677 -0.21574 L 0.36979 0.18858 " pathEditMode="relative" rAng="0" ptsTypes="AA">
                                      <p:cBhvr>
                                        <p:cTn id="8" dur="1000" fill="hold"/>
                                        <p:tgtEl>
                                          <p:spTgt spid="9"/>
                                        </p:tgtEl>
                                        <p:attrNameLst>
                                          <p:attrName>ppt_x</p:attrName>
                                          <p:attrName>ppt_y</p:attrName>
                                        </p:attrNameLst>
                                      </p:cBhvr>
                                      <p:rCtr x="18142" y="20216"/>
                                    </p:animMotion>
                                  </p:childTnLst>
                                  <p:subTnLst>
                                    <p:set>
                                      <p:cBhvr override="childStyle">
                                        <p:cTn dur="1" fill="hold" display="0" masterRel="nextClick" afterEffect="1"/>
                                        <p:tgtEl>
                                          <p:spTgt spid="9"/>
                                        </p:tgtEl>
                                        <p:attrNameLst>
                                          <p:attrName>style.visibility</p:attrName>
                                        </p:attrNameLst>
                                      </p:cBhvr>
                                      <p:to>
                                        <p:strVal val="hidden"/>
                                      </p:to>
                                    </p:set>
                                  </p:subTnLst>
                                </p:cTn>
                              </p:par>
                              <p:par>
                                <p:cTn id="9" presetID="16" presetClass="entr" presetSubtype="21" fill="hold" nodeType="withEffect">
                                  <p:stCondLst>
                                    <p:cond delay="60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 presetClass="entr" presetSubtype="4" fill="hold" grpId="0" nodeType="withEffect">
                                  <p:stCondLst>
                                    <p:cond delay="66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16" presetClass="entr" presetSubtype="21" fill="hold" nodeType="withEffect">
                                  <p:stCondLst>
                                    <p:cond delay="900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7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300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22"/>
                </p:tgtEl>
              </p:cMediaNode>
            </p:audio>
          </p:childTnLst>
        </p:cTn>
      </p:par>
    </p:tnLst>
    <p:bldLst>
      <p:bldP spid="9" grpId="0" animBg="1"/>
      <p:bldP spid="14" grpId="0" animBg="1"/>
      <p:bldP spid="23" grpId="0" animBg="1"/>
    </p:bldLst>
  </p:timing>
  <p:extLst>
    <p:ext uri="{E180D4A7-C9FB-4DFB-919C-405C955672EB}">
      <p14:showEvtLst xmlns:p14="http://schemas.microsoft.com/office/powerpoint/2010/main">
        <p14:playEvt time="204" objId="22"/>
        <p14:stopEvt time="18657" objId="2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80"/>
            <a:ext cx="2090196" cy="3412307"/>
          </a:xfrm>
          <a:prstGeom prst="rect">
            <a:avLst/>
          </a:prstGeom>
        </p:spPr>
      </p:pic>
      <p:sp>
        <p:nvSpPr>
          <p:cNvPr id="8" name="Oval 7">
            <a:extLst>
              <a:ext uri="{FF2B5EF4-FFF2-40B4-BE49-F238E27FC236}">
                <a16:creationId xmlns:a16="http://schemas.microsoft.com/office/drawing/2014/main" id="{B1B36F3E-BBFD-5D98-15FC-2CB934243B74}"/>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3FD4CBA-5FD6-2594-CEEE-970039E421F7}"/>
              </a:ext>
            </a:extLst>
          </p:cNvPr>
          <p:cNvPicPr>
            <a:picLocks/>
          </p:cNvPicPr>
          <p:nvPr/>
        </p:nvPicPr>
        <p:blipFill>
          <a:blip r:embed="rId7"/>
          <a:srcRect/>
          <a:stretch/>
        </p:blipFill>
        <p:spPr>
          <a:xfrm>
            <a:off x="1848940" y="800821"/>
            <a:ext cx="2091600" cy="3412800"/>
          </a:xfrm>
          <a:prstGeom prst="rect">
            <a:avLst/>
          </a:prstGeom>
        </p:spPr>
      </p:pic>
      <p:sp>
        <p:nvSpPr>
          <p:cNvPr id="3" name="Rectangle 2">
            <a:extLst>
              <a:ext uri="{FF2B5EF4-FFF2-40B4-BE49-F238E27FC236}">
                <a16:creationId xmlns:a16="http://schemas.microsoft.com/office/drawing/2014/main" id="{FB82A510-DF15-66FE-AC00-5F0DF775D993}"/>
              </a:ext>
            </a:extLst>
          </p:cNvPr>
          <p:cNvSpPr/>
          <p:nvPr/>
        </p:nvSpPr>
        <p:spPr>
          <a:xfrm>
            <a:off x="2099314" y="1449194"/>
            <a:ext cx="1075038" cy="87887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71EFB5FB-D877-4E78-AF8C-3BBD8E0C3306}"/>
              </a:ext>
            </a:extLst>
          </p:cNvPr>
          <p:cNvPicPr>
            <a:picLocks/>
          </p:cNvPicPr>
          <p:nvPr/>
        </p:nvPicPr>
        <p:blipFill>
          <a:blip r:embed="rId8"/>
          <a:srcRect/>
          <a:stretch/>
        </p:blipFill>
        <p:spPr>
          <a:xfrm>
            <a:off x="2324288" y="2571750"/>
            <a:ext cx="1140904" cy="868745"/>
          </a:xfrm>
          <a:prstGeom prst="rect">
            <a:avLst/>
          </a:prstGeom>
        </p:spPr>
      </p:pic>
      <p:pic>
        <p:nvPicPr>
          <p:cNvPr id="9" name="D7">
            <a:hlinkClick r:id="" action="ppaction://media"/>
            <a:extLst>
              <a:ext uri="{FF2B5EF4-FFF2-40B4-BE49-F238E27FC236}">
                <a16:creationId xmlns:a16="http://schemas.microsoft.com/office/drawing/2014/main" id="{54E8AF15-3F29-03F5-AED2-F1B3326C7E5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419406" y="2200724"/>
            <a:ext cx="487363" cy="487363"/>
          </a:xfrm>
          <a:prstGeom prst="rect">
            <a:avLst/>
          </a:prstGeom>
        </p:spPr>
      </p:pic>
      <p:sp>
        <p:nvSpPr>
          <p:cNvPr id="11" name="Oval 10">
            <a:extLst>
              <a:ext uri="{FF2B5EF4-FFF2-40B4-BE49-F238E27FC236}">
                <a16:creationId xmlns:a16="http://schemas.microsoft.com/office/drawing/2014/main" id="{457BD3EA-DC1C-8F97-25B5-7FB2E2E7A39C}"/>
              </a:ext>
            </a:extLst>
          </p:cNvPr>
          <p:cNvSpPr/>
          <p:nvPr/>
        </p:nvSpPr>
        <p:spPr>
          <a:xfrm>
            <a:off x="-1911244" y="3756400"/>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FBDA527-1446-DDFC-5BBE-604041CF69F0}"/>
              </a:ext>
            </a:extLst>
          </p:cNvPr>
          <p:cNvPicPr>
            <a:picLocks/>
          </p:cNvPicPr>
          <p:nvPr/>
        </p:nvPicPr>
        <p:blipFill>
          <a:blip r:embed="rId10"/>
          <a:srcRect/>
          <a:stretch/>
        </p:blipFill>
        <p:spPr>
          <a:xfrm>
            <a:off x="1848940" y="800821"/>
            <a:ext cx="2091109" cy="3412800"/>
          </a:xfrm>
          <a:prstGeom prst="rect">
            <a:avLst/>
          </a:prstGeom>
        </p:spPr>
      </p:pic>
    </p:spTree>
    <p:custDataLst>
      <p:tags r:id="rId1"/>
    </p:custDataLst>
    <p:extLst>
      <p:ext uri="{BB962C8B-B14F-4D97-AF65-F5344CB8AC3E}">
        <p14:creationId xmlns:p14="http://schemas.microsoft.com/office/powerpoint/2010/main" val="1330040228"/>
      </p:ext>
    </p:extLst>
  </p:cSld>
  <p:clrMapOvr>
    <a:masterClrMapping/>
  </p:clrMapOvr>
  <mc:AlternateContent xmlns:mc="http://schemas.openxmlformats.org/markup-compatibility/2006" xmlns:p14="http://schemas.microsoft.com/office/powerpoint/2010/main">
    <mc:Choice Requires="p14">
      <p:transition spd="slow" p14:dur="2000" advTm="21529"/>
    </mc:Choice>
    <mc:Fallback xmlns="">
      <p:transition spd="slow" advTm="2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24" fill="hold"/>
                                        <p:tgtEl>
                                          <p:spTgt spid="9"/>
                                        </p:tgtEl>
                                      </p:cBhvr>
                                    </p:cmd>
                                  </p:childTnLst>
                                </p:cTn>
                              </p:par>
                              <p:par>
                                <p:cTn id="7" presetID="0" presetClass="path" presetSubtype="0" accel="50000" decel="50000" fill="hold" grpId="0" nodeType="withEffect">
                                  <p:stCondLst>
                                    <p:cond delay="4000"/>
                                  </p:stCondLst>
                                  <p:childTnLst>
                                    <p:animMotion origin="layout" path="M 0.01146 0.21543 L 0.36858 0.37438 " pathEditMode="relative" rAng="0" ptsTypes="AA">
                                      <p:cBhvr>
                                        <p:cTn id="8" dur="2000" fill="hold"/>
                                        <p:tgtEl>
                                          <p:spTgt spid="8"/>
                                        </p:tgtEl>
                                        <p:attrNameLst>
                                          <p:attrName>ppt_x</p:attrName>
                                          <p:attrName>ppt_y</p:attrName>
                                        </p:attrNameLst>
                                      </p:cBhvr>
                                      <p:rCtr x="17847" y="7932"/>
                                    </p:animMotion>
                                  </p:childTnLst>
                                  <p:subTnLst>
                                    <p:set>
                                      <p:cBhvr override="childStyle">
                                        <p:cTn dur="1" fill="hold" display="0" masterRel="sameClick" afterEffect="1">
                                          <p:stCondLst>
                                            <p:cond evt="end" delay="0">
                                              <p:tn val="7"/>
                                            </p:cond>
                                          </p:stCondLst>
                                        </p:cTn>
                                        <p:tgtEl>
                                          <p:spTgt spid="8"/>
                                        </p:tgtEl>
                                        <p:attrNameLst>
                                          <p:attrName>style.visibility</p:attrName>
                                        </p:attrNameLst>
                                      </p:cBhvr>
                                      <p:to>
                                        <p:strVal val="hidden"/>
                                      </p:to>
                                    </p:set>
                                  </p:subTnLst>
                                </p:cTn>
                              </p:par>
                              <p:par>
                                <p:cTn id="9" presetID="16" presetClass="entr" presetSubtype="21" fill="hold" nodeType="withEffect">
                                  <p:stCondLst>
                                    <p:cond delay="62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 presetClass="entr" presetSubtype="4" fill="hold" grpId="0" nodeType="withEffect">
                                  <p:stCondLst>
                                    <p:cond delay="86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1" presetClass="entr" presetSubtype="0" fill="hold" nodeType="withEffect">
                                  <p:stCondLst>
                                    <p:cond delay="9800"/>
                                  </p:stCondLst>
                                  <p:childTnLst>
                                    <p:set>
                                      <p:cBhvr>
                                        <p:cTn id="17" dur="1" fill="hold">
                                          <p:stCondLst>
                                            <p:cond delay="0"/>
                                          </p:stCondLst>
                                        </p:cTn>
                                        <p:tgtEl>
                                          <p:spTgt spid="7"/>
                                        </p:tgtEl>
                                        <p:attrNameLst>
                                          <p:attrName>style.visibility</p:attrName>
                                        </p:attrNameLst>
                                      </p:cBhvr>
                                      <p:to>
                                        <p:strVal val="visible"/>
                                      </p:to>
                                    </p:set>
                                  </p:childTnLst>
                                </p:cTn>
                              </p:par>
                              <p:par>
                                <p:cTn id="18" presetID="0" presetClass="path" presetSubtype="0" accel="50000" decel="50000" fill="hold" grpId="0" nodeType="withEffect">
                                  <p:stCondLst>
                                    <p:cond delay="12400"/>
                                  </p:stCondLst>
                                  <p:childTnLst>
                                    <p:animMotion origin="layout" path="M -0.00608 0.10586 L 0.50069 -0.06513 " pathEditMode="relative" rAng="0" ptsTypes="AA">
                                      <p:cBhvr>
                                        <p:cTn id="19" dur="2000" fill="hold"/>
                                        <p:tgtEl>
                                          <p:spTgt spid="11"/>
                                        </p:tgtEl>
                                        <p:attrNameLst>
                                          <p:attrName>ppt_x</p:attrName>
                                          <p:attrName>ppt_y</p:attrName>
                                        </p:attrNameLst>
                                      </p:cBhvr>
                                      <p:rCtr x="25330" y="-8549"/>
                                    </p:animMotion>
                                  </p:childTnLst>
                                  <p:subTnLst>
                                    <p:set>
                                      <p:cBhvr override="childStyle">
                                        <p:cTn dur="1" fill="hold" display="0" masterRel="sameClick" afterEffect="1">
                                          <p:stCondLst>
                                            <p:cond evt="end" delay="0">
                                              <p:tn val="18"/>
                                            </p:cond>
                                          </p:stCondLst>
                                        </p:cTn>
                                        <p:tgtEl>
                                          <p:spTgt spid="11"/>
                                        </p:tgtEl>
                                        <p:attrNameLst>
                                          <p:attrName>style.visibility</p:attrName>
                                        </p:attrNameLst>
                                      </p:cBhvr>
                                      <p:to>
                                        <p:strVal val="hidden"/>
                                      </p:to>
                                    </p:set>
                                  </p:subTnLst>
                                </p:cTn>
                              </p:par>
                              <p:par>
                                <p:cTn id="20" presetID="16" presetClass="entr" presetSubtype="21" fill="hold" nodeType="withEffect">
                                  <p:stCondLst>
                                    <p:cond delay="1510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9"/>
                </p:tgtEl>
              </p:cMediaNode>
            </p:audio>
          </p:childTnLst>
        </p:cTn>
      </p:par>
    </p:tnLst>
    <p:bldLst>
      <p:bldP spid="8" grpId="0" animBg="1"/>
      <p:bldP spid="3" grpId="0" animBg="1"/>
      <p:bldP spid="11" grpId="0" animBg="1"/>
    </p:bldLst>
  </p:timing>
  <p:extLst>
    <p:ext uri="{E180D4A7-C9FB-4DFB-919C-405C955672EB}">
      <p14:showEvtLst xmlns:p14="http://schemas.microsoft.com/office/powerpoint/2010/main">
        <p14:playEvt time="282" objId="9"/>
        <p14:stopEvt time="17128" objId="9"/>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Product Value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descr="Logo&#10;&#10;Description automatically generated">
            <a:extLst>
              <a:ext uri="{FF2B5EF4-FFF2-40B4-BE49-F238E27FC236}">
                <a16:creationId xmlns:a16="http://schemas.microsoft.com/office/drawing/2014/main" id="{9F2F599D-00A3-E4D9-9A25-D7874474D72A}"/>
              </a:ext>
            </a:extLst>
          </p:cNvPr>
          <p:cNvPicPr>
            <a:picLocks noChangeAspect="1"/>
          </p:cNvPicPr>
          <p:nvPr/>
        </p:nvPicPr>
        <p:blipFill>
          <a:blip r:embed="rId14"/>
          <a:stretch>
            <a:fillRect/>
          </a:stretch>
        </p:blipFill>
        <p:spPr>
          <a:xfrm>
            <a:off x="1188719" y="1201089"/>
            <a:ext cx="3599383" cy="3599383"/>
          </a:xfrm>
          <a:prstGeom prst="rect">
            <a:avLst/>
          </a:prstGeom>
        </p:spPr>
      </p:pic>
      <p:sp>
        <p:nvSpPr>
          <p:cNvPr id="10" name="Rectangle: Rounded Corners 9">
            <a:extLst>
              <a:ext uri="{FF2B5EF4-FFF2-40B4-BE49-F238E27FC236}">
                <a16:creationId xmlns:a16="http://schemas.microsoft.com/office/drawing/2014/main" id="{05AACB63-EFAE-4C33-B38E-F1D98CC0525F}"/>
              </a:ext>
            </a:extLst>
          </p:cNvPr>
          <p:cNvSpPr/>
          <p:nvPr/>
        </p:nvSpPr>
        <p:spPr>
          <a:xfrm>
            <a:off x="4641248" y="1182318"/>
            <a:ext cx="2468880" cy="960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panose="00000500000000000000" pitchFamily="2" charset="0"/>
              </a:rPr>
              <a:t>Convenience</a:t>
            </a:r>
            <a:endParaRPr lang="en-SG" sz="2000" dirty="0">
              <a:latin typeface="Montserrat" panose="00000500000000000000" pitchFamily="2" charset="0"/>
            </a:endParaRPr>
          </a:p>
        </p:txBody>
      </p:sp>
      <p:sp>
        <p:nvSpPr>
          <p:cNvPr id="13" name="Rectangle: Rounded Corners 12">
            <a:extLst>
              <a:ext uri="{FF2B5EF4-FFF2-40B4-BE49-F238E27FC236}">
                <a16:creationId xmlns:a16="http://schemas.microsoft.com/office/drawing/2014/main" id="{627EA08B-A283-9904-BD8D-A413B914AED6}"/>
              </a:ext>
            </a:extLst>
          </p:cNvPr>
          <p:cNvSpPr/>
          <p:nvPr/>
        </p:nvSpPr>
        <p:spPr>
          <a:xfrm>
            <a:off x="5340096" y="2466152"/>
            <a:ext cx="2468880" cy="960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panose="00000500000000000000" pitchFamily="2" charset="0"/>
              </a:rPr>
              <a:t>Zero Cost</a:t>
            </a:r>
            <a:endParaRPr lang="en-SG" sz="2000" dirty="0">
              <a:latin typeface="Montserrat" panose="00000500000000000000" pitchFamily="2" charset="0"/>
            </a:endParaRPr>
          </a:p>
        </p:txBody>
      </p:sp>
      <p:sp>
        <p:nvSpPr>
          <p:cNvPr id="14" name="Rectangle: Rounded Corners 13">
            <a:extLst>
              <a:ext uri="{FF2B5EF4-FFF2-40B4-BE49-F238E27FC236}">
                <a16:creationId xmlns:a16="http://schemas.microsoft.com/office/drawing/2014/main" id="{247ADC03-FD8B-9292-EEC5-C2609D9AE186}"/>
              </a:ext>
            </a:extLst>
          </p:cNvPr>
          <p:cNvSpPr/>
          <p:nvPr/>
        </p:nvSpPr>
        <p:spPr>
          <a:xfrm>
            <a:off x="4612293" y="3749987"/>
            <a:ext cx="2468880" cy="960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panose="00000500000000000000" pitchFamily="2" charset="0"/>
              </a:rPr>
              <a:t>Reduce Strain</a:t>
            </a:r>
          </a:p>
          <a:p>
            <a:pPr algn="ctr"/>
            <a:r>
              <a:rPr lang="en-US" sz="2000" dirty="0">
                <a:latin typeface="Montserrat" panose="00000500000000000000" pitchFamily="2" charset="0"/>
              </a:rPr>
              <a:t>in Healthcare</a:t>
            </a:r>
            <a:endParaRPr lang="en-SG" sz="2000" dirty="0">
              <a:latin typeface="Montserrat" panose="00000500000000000000" pitchFamily="2" charset="0"/>
            </a:endParaRPr>
          </a:p>
        </p:txBody>
      </p:sp>
      <p:pic>
        <p:nvPicPr>
          <p:cNvPr id="2" name="ProjectValue_1">
            <a:hlinkClick r:id="" action="ppaction://media"/>
            <a:extLst>
              <a:ext uri="{FF2B5EF4-FFF2-40B4-BE49-F238E27FC236}">
                <a16:creationId xmlns:a16="http://schemas.microsoft.com/office/drawing/2014/main" id="{95EDE30D-B703-8DF8-35EE-386188673122}"/>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214591" y="201343"/>
            <a:ext cx="487363" cy="487363"/>
          </a:xfrm>
          <a:prstGeom prst="rect">
            <a:avLst/>
          </a:prstGeom>
        </p:spPr>
      </p:pic>
      <p:pic>
        <p:nvPicPr>
          <p:cNvPr id="4" name="ProjectValue_3">
            <a:hlinkClick r:id="" action="ppaction://media"/>
            <a:extLst>
              <a:ext uri="{FF2B5EF4-FFF2-40B4-BE49-F238E27FC236}">
                <a16:creationId xmlns:a16="http://schemas.microsoft.com/office/drawing/2014/main" id="{DD29F52D-6314-3AB0-C57B-530E4100B2DF}"/>
              </a:ext>
            </a:extLst>
          </p:cNvPr>
          <p:cNvPicPr>
            <a:picLocks noChangeAspect="1"/>
          </p:cNvPicPr>
          <p:nvPr>
            <a:audioFile r:link="rId5"/>
            <p:extLst>
              <p:ext uri="{DAA4B4D4-6D71-4841-9C94-3DE7FCFB9230}">
                <p14:media xmlns:p14="http://schemas.microsoft.com/office/powerpoint/2010/main" r:embed="rId4"/>
              </p:ext>
            </p:extLst>
          </p:nvPr>
        </p:nvPicPr>
        <p:blipFill>
          <a:blip r:embed="rId15"/>
          <a:stretch>
            <a:fillRect/>
          </a:stretch>
        </p:blipFill>
        <p:spPr>
          <a:xfrm>
            <a:off x="8251367" y="1797886"/>
            <a:ext cx="487363" cy="487363"/>
          </a:xfrm>
          <a:prstGeom prst="rect">
            <a:avLst/>
          </a:prstGeom>
        </p:spPr>
      </p:pic>
      <p:pic>
        <p:nvPicPr>
          <p:cNvPr id="7" name="ProjectValue_2">
            <a:hlinkClick r:id="" action="ppaction://media"/>
            <a:extLst>
              <a:ext uri="{FF2B5EF4-FFF2-40B4-BE49-F238E27FC236}">
                <a16:creationId xmlns:a16="http://schemas.microsoft.com/office/drawing/2014/main" id="{6DD37EA4-1313-B1F3-7B89-39061DA2B584}"/>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239336" y="899062"/>
            <a:ext cx="487363" cy="487363"/>
          </a:xfrm>
          <a:prstGeom prst="rect">
            <a:avLst/>
          </a:prstGeom>
        </p:spPr>
      </p:pic>
      <p:pic>
        <p:nvPicPr>
          <p:cNvPr id="8" name="ProjectValue_5">
            <a:hlinkClick r:id="" action="ppaction://media"/>
            <a:extLst>
              <a:ext uri="{FF2B5EF4-FFF2-40B4-BE49-F238E27FC236}">
                <a16:creationId xmlns:a16="http://schemas.microsoft.com/office/drawing/2014/main" id="{16007A42-9059-CC65-9A3C-9F0567874937}"/>
              </a:ext>
            </a:extLst>
          </p:cNvPr>
          <p:cNvPicPr>
            <a:picLocks noChangeAspect="1"/>
          </p:cNvPicPr>
          <p:nvPr>
            <a:audioFile r:link="rId9"/>
            <p:extLst>
              <p:ext uri="{DAA4B4D4-6D71-4841-9C94-3DE7FCFB9230}">
                <p14:media xmlns:p14="http://schemas.microsoft.com/office/powerpoint/2010/main" r:embed="rId8"/>
              </p:ext>
            </p:extLst>
          </p:nvPr>
        </p:nvPicPr>
        <p:blipFill>
          <a:blip r:embed="rId15"/>
          <a:stretch>
            <a:fillRect/>
          </a:stretch>
        </p:blipFill>
        <p:spPr>
          <a:xfrm>
            <a:off x="8227906" y="3364324"/>
            <a:ext cx="487363" cy="487363"/>
          </a:xfrm>
          <a:prstGeom prst="rect">
            <a:avLst/>
          </a:prstGeom>
        </p:spPr>
      </p:pic>
      <p:pic>
        <p:nvPicPr>
          <p:cNvPr id="6" name="Audio 5">
            <a:hlinkClick r:id="" action="ppaction://media"/>
            <a:extLst>
              <a:ext uri="{FF2B5EF4-FFF2-40B4-BE49-F238E27FC236}">
                <a16:creationId xmlns:a16="http://schemas.microsoft.com/office/drawing/2014/main" id="{FDC2ED00-D361-192C-D65A-00505462E52F}"/>
              </a:ext>
            </a:extLst>
          </p:cNvPr>
          <p:cNvPicPr>
            <a:picLocks noChangeAspect="1"/>
          </p:cNvPicPr>
          <p:nvPr>
            <a:audioFile r:link="rId11"/>
            <p:extLst>
              <p:ext uri="{DAA4B4D4-6D71-4841-9C94-3DE7FCFB9230}">
                <p14:media xmlns:p14="http://schemas.microsoft.com/office/powerpoint/2010/main" r:embed="rId10"/>
              </p:ext>
            </p:extLst>
          </p:nvPr>
        </p:nvPicPr>
        <p:blipFill>
          <a:blip r:embed="rId15"/>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1446454634"/>
      </p:ext>
    </p:extLst>
  </p:cSld>
  <p:clrMapOvr>
    <a:masterClrMapping/>
  </p:clrMapOvr>
  <mc:AlternateContent xmlns:mc="http://schemas.openxmlformats.org/markup-compatibility/2006">
    <mc:Choice xmlns:p14="http://schemas.microsoft.com/office/powerpoint/2010/main" Requires="p14">
      <p:transition spd="slow" p14:dur="2000" advTm="24961"/>
    </mc:Choice>
    <mc:Fallback>
      <p:transition spd="slow" advTm="2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96"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mediacall" presetSubtype="0" fill="hold" nodeType="withEffect">
                                  <p:stCondLst>
                                    <p:cond delay="0"/>
                                  </p:stCondLst>
                                  <p:childTnLst>
                                    <p:cmd type="call" cmd="playFrom(0.0)">
                                      <p:cBhvr>
                                        <p:cTn id="17" dur="4656" fill="hold"/>
                                        <p:tgtEl>
                                          <p:spTgt spid="7"/>
                                        </p:tgtEl>
                                      </p:cBhvr>
                                    </p:cmd>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mediacall" presetSubtype="0" fill="hold" nodeType="withEffect">
                                  <p:stCondLst>
                                    <p:cond delay="0"/>
                                  </p:stCondLst>
                                  <p:childTnLst>
                                    <p:cmd type="call" cmd="playFrom(0.0)">
                                      <p:cBhvr>
                                        <p:cTn id="23" dur="6168" fill="hold"/>
                                        <p:tgtEl>
                                          <p:spTgt spid="4"/>
                                        </p:tgtEl>
                                      </p:cBhvr>
                                    </p:cmd>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 presetClass="mediacall" presetSubtype="0" fill="hold" nodeType="withEffect">
                                  <p:stCondLst>
                                    <p:cond delay="0"/>
                                  </p:stCondLst>
                                  <p:childTnLst>
                                    <p:cmd type="call" cmd="playFrom(0.0)">
                                      <p:cBhvr>
                                        <p:cTn id="30" dur="76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audio>
              <p:cMediaNode vol="80000" showWhenStopped="0">
                <p:cTn id="32" fill="hold" display="0">
                  <p:stCondLst>
                    <p:cond delay="indefinite"/>
                  </p:stCondLst>
                  <p:endCondLst>
                    <p:cond evt="onStopAudio" delay="0">
                      <p:tgtEl>
                        <p:sldTgt/>
                      </p:tgtEl>
                    </p:cond>
                  </p:endCondLst>
                </p:cTn>
                <p:tgtEl>
                  <p:spTgt spid="4"/>
                </p:tgtEl>
              </p:cMediaNode>
            </p:audio>
            <p:audio>
              <p:cMediaNode vol="80000" showWhenStopped="0">
                <p:cTn id="33" fill="hold" display="0">
                  <p:stCondLst>
                    <p:cond delay="indefinite"/>
                  </p:stCondLst>
                  <p:endCondLst>
                    <p:cond evt="onStopAudio" delay="0">
                      <p:tgtEl>
                        <p:sldTgt/>
                      </p:tgtEl>
                    </p:cond>
                  </p:endCondLst>
                </p:cTn>
                <p:tgtEl>
                  <p:spTgt spid="7"/>
                </p:tgtEl>
              </p:cMediaNode>
            </p:audio>
            <p:audio>
              <p:cMediaNode vol="80000" showWhenStopped="0">
                <p:cTn id="34" fill="hold" display="0">
                  <p:stCondLst>
                    <p:cond delay="indefinite"/>
                  </p:stCondLst>
                  <p:endCondLst>
                    <p:cond evt="onStopAudio" delay="0">
                      <p:tgtEl>
                        <p:sldTgt/>
                      </p:tgtEl>
                    </p:cond>
                  </p:endCondLst>
                </p:cTn>
                <p:tgtEl>
                  <p:spTgt spid="8"/>
                </p:tgtEl>
              </p:cMediaNode>
            </p:audio>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10" grpId="0" animBg="1"/>
      <p:bldP spid="13" grpId="0" animBg="1"/>
      <p:bldP spid="14" grpId="0" animBg="1"/>
    </p:bldLst>
  </p:timing>
  <p:extLst>
    <p:ext uri="{E180D4A7-C9FB-4DFB-919C-405C955672EB}">
      <p14:showEvtLst xmlns:p14="http://schemas.microsoft.com/office/powerpoint/2010/main">
        <p14:playEvt time="670" objId="2"/>
        <p14:stopEvt time="4392" objId="2"/>
        <p14:playEvt time="4662" objId="7"/>
        <p14:stopEvt time="9362" objId="7"/>
        <p14:playEvt time="10037" objId="4"/>
        <p14:stopEvt time="16254" objId="4"/>
        <p14:playEvt time="16788" objId="8"/>
        <p14:stopEvt time="24471" objId="8"/>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Current Market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142;p66">
            <a:extLst>
              <a:ext uri="{FF2B5EF4-FFF2-40B4-BE49-F238E27FC236}">
                <a16:creationId xmlns:a16="http://schemas.microsoft.com/office/drawing/2014/main" id="{F2CEFDA9-6F98-8D94-610E-D2CBC29215B1}"/>
              </a:ext>
            </a:extLst>
          </p:cNvPr>
          <p:cNvSpPr txBox="1">
            <a:spLocks/>
          </p:cNvSpPr>
          <p:nvPr/>
        </p:nvSpPr>
        <p:spPr>
          <a:xfrm>
            <a:off x="938496" y="1166910"/>
            <a:ext cx="5855493" cy="1058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Automated with real time detection tool that can match human grading   </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11" name="Google Shape;2142;p66">
            <a:extLst>
              <a:ext uri="{FF2B5EF4-FFF2-40B4-BE49-F238E27FC236}">
                <a16:creationId xmlns:a16="http://schemas.microsoft.com/office/drawing/2014/main" id="{BCDFF867-FA24-5B5B-F279-C15BE47DF330}"/>
              </a:ext>
            </a:extLst>
          </p:cNvPr>
          <p:cNvSpPr txBox="1">
            <a:spLocks/>
          </p:cNvSpPr>
          <p:nvPr/>
        </p:nvSpPr>
        <p:spPr>
          <a:xfrm>
            <a:off x="938496" y="2333006"/>
            <a:ext cx="5453676" cy="2032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Our solution is able to lower the barriers to screening, by bringing convenience to one’s doorstep, simply with the click of a phone app.</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grpSp>
        <p:nvGrpSpPr>
          <p:cNvPr id="15" name="Group 14">
            <a:extLst>
              <a:ext uri="{FF2B5EF4-FFF2-40B4-BE49-F238E27FC236}">
                <a16:creationId xmlns:a16="http://schemas.microsoft.com/office/drawing/2014/main" id="{6EFD2827-A8D1-2746-969E-ACBE50707ECB}"/>
              </a:ext>
            </a:extLst>
          </p:cNvPr>
          <p:cNvGrpSpPr/>
          <p:nvPr/>
        </p:nvGrpSpPr>
        <p:grpSpPr>
          <a:xfrm>
            <a:off x="5989006" y="1771651"/>
            <a:ext cx="3154994" cy="3154994"/>
            <a:chOff x="5851588" y="1794353"/>
            <a:chExt cx="3154994" cy="3154994"/>
          </a:xfrm>
        </p:grpSpPr>
        <p:pic>
          <p:nvPicPr>
            <p:cNvPr id="7" name="Picture 6" descr="Icon&#10;&#10;Description automatically generated">
              <a:extLst>
                <a:ext uri="{FF2B5EF4-FFF2-40B4-BE49-F238E27FC236}">
                  <a16:creationId xmlns:a16="http://schemas.microsoft.com/office/drawing/2014/main" id="{1BBF7A49-B2C6-C663-8D4A-8333BE5D955E}"/>
                </a:ext>
              </a:extLst>
            </p:cNvPr>
            <p:cNvPicPr>
              <a:picLocks noChangeAspect="1"/>
            </p:cNvPicPr>
            <p:nvPr/>
          </p:nvPicPr>
          <p:blipFill>
            <a:blip r:embed="rId12"/>
            <a:stretch>
              <a:fillRect/>
            </a:stretch>
          </p:blipFill>
          <p:spPr>
            <a:xfrm>
              <a:off x="5851588" y="1794353"/>
              <a:ext cx="3154994" cy="3154994"/>
            </a:xfrm>
            <a:prstGeom prst="rect">
              <a:avLst/>
            </a:prstGeom>
          </p:spPr>
        </p:pic>
        <p:sp>
          <p:nvSpPr>
            <p:cNvPr id="12" name="Plus Sign 11">
              <a:extLst>
                <a:ext uri="{FF2B5EF4-FFF2-40B4-BE49-F238E27FC236}">
                  <a16:creationId xmlns:a16="http://schemas.microsoft.com/office/drawing/2014/main" id="{4EEC0166-C306-5E22-8771-7F64AB9E6863}"/>
                </a:ext>
              </a:extLst>
            </p:cNvPr>
            <p:cNvSpPr/>
            <p:nvPr/>
          </p:nvSpPr>
          <p:spPr>
            <a:xfrm>
              <a:off x="7278624" y="2667762"/>
              <a:ext cx="704088" cy="70408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4" name="CurrentMarket_2">
            <a:hlinkClick r:id="" action="ppaction://media"/>
            <a:extLst>
              <a:ext uri="{FF2B5EF4-FFF2-40B4-BE49-F238E27FC236}">
                <a16:creationId xmlns:a16="http://schemas.microsoft.com/office/drawing/2014/main" id="{EFBC1204-A46A-73E3-7352-0958A5AFB25A}"/>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205501" y="1225599"/>
            <a:ext cx="487363" cy="487363"/>
          </a:xfrm>
          <a:prstGeom prst="rect">
            <a:avLst/>
          </a:prstGeom>
        </p:spPr>
      </p:pic>
      <p:pic>
        <p:nvPicPr>
          <p:cNvPr id="5" name="CurrentMarket_3">
            <a:hlinkClick r:id="" action="ppaction://media"/>
            <a:extLst>
              <a:ext uri="{FF2B5EF4-FFF2-40B4-BE49-F238E27FC236}">
                <a16:creationId xmlns:a16="http://schemas.microsoft.com/office/drawing/2014/main" id="{5DDF7917-661C-F901-A70F-6122758EB3B8}"/>
              </a:ext>
            </a:extLst>
          </p:cNvPr>
          <p:cNvPicPr>
            <a:picLocks noChangeAspect="1"/>
          </p:cNvPicPr>
          <p:nvPr>
            <a:audioFile r:link="rId5"/>
            <p:extLst>
              <p:ext uri="{DAA4B4D4-6D71-4841-9C94-3DE7FCFB9230}">
                <p14:media xmlns:p14="http://schemas.microsoft.com/office/powerpoint/2010/main" r:embed="rId4"/>
              </p:ext>
            </p:extLst>
          </p:nvPr>
        </p:nvPicPr>
        <p:blipFill>
          <a:blip r:embed="rId13"/>
          <a:stretch>
            <a:fillRect/>
          </a:stretch>
        </p:blipFill>
        <p:spPr>
          <a:xfrm>
            <a:off x="8205501" y="2064862"/>
            <a:ext cx="487363" cy="487363"/>
          </a:xfrm>
          <a:prstGeom prst="rect">
            <a:avLst/>
          </a:prstGeom>
        </p:spPr>
      </p:pic>
      <p:pic>
        <p:nvPicPr>
          <p:cNvPr id="6" name="CurrentMarket_1">
            <a:hlinkClick r:id="" action="ppaction://media"/>
            <a:extLst>
              <a:ext uri="{FF2B5EF4-FFF2-40B4-BE49-F238E27FC236}">
                <a16:creationId xmlns:a16="http://schemas.microsoft.com/office/drawing/2014/main" id="{DB4A18E9-F69E-198B-DE66-16CE55E3EBB1}"/>
              </a:ext>
            </a:extLst>
          </p:cNvPr>
          <p:cNvPicPr>
            <a:picLocks noChangeAspect="1"/>
          </p:cNvPicPr>
          <p:nvPr>
            <a:audioFile r:link="rId7"/>
            <p:extLst>
              <p:ext uri="{DAA4B4D4-6D71-4841-9C94-3DE7FCFB9230}">
                <p14:media xmlns:p14="http://schemas.microsoft.com/office/powerpoint/2010/main" r:embed="rId6"/>
              </p:ext>
            </p:extLst>
          </p:nvPr>
        </p:nvPicPr>
        <p:blipFill>
          <a:blip r:embed="rId13"/>
          <a:stretch>
            <a:fillRect/>
          </a:stretch>
        </p:blipFill>
        <p:spPr>
          <a:xfrm>
            <a:off x="8205500" y="414022"/>
            <a:ext cx="487363" cy="487363"/>
          </a:xfrm>
          <a:prstGeom prst="rect">
            <a:avLst/>
          </a:prstGeom>
        </p:spPr>
      </p:pic>
      <p:pic>
        <p:nvPicPr>
          <p:cNvPr id="2" name="Audio 1">
            <a:hlinkClick r:id="" action="ppaction://media"/>
            <a:extLst>
              <a:ext uri="{FF2B5EF4-FFF2-40B4-BE49-F238E27FC236}">
                <a16:creationId xmlns:a16="http://schemas.microsoft.com/office/drawing/2014/main" id="{678EAFAB-7DF0-1D04-732B-865ABCDDA8A5}"/>
              </a:ext>
            </a:extLst>
          </p:cNvPr>
          <p:cNvPicPr>
            <a:picLocks noChangeAspect="1"/>
          </p:cNvPicPr>
          <p:nvPr>
            <a:audioFile r:link="rId9"/>
            <p:extLst>
              <p:ext uri="{DAA4B4D4-6D71-4841-9C94-3DE7FCFB9230}">
                <p14:media xmlns:p14="http://schemas.microsoft.com/office/powerpoint/2010/main" r:embed="rId8"/>
              </p:ext>
            </p:extLst>
          </p:nvPr>
        </p:nvPicPr>
        <p:blipFill>
          <a:blip r:embed="rId13"/>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406954035"/>
      </p:ext>
    </p:extLst>
  </p:cSld>
  <p:clrMapOvr>
    <a:masterClrMapping/>
  </p:clrMapOvr>
  <mc:AlternateContent xmlns:mc="http://schemas.openxmlformats.org/markup-compatibility/2006">
    <mc:Choice xmlns:p14="http://schemas.microsoft.com/office/powerpoint/2010/main" Requires="p14">
      <p:transition spd="slow" p14:dur="2000" advTm="28421"/>
    </mc:Choice>
    <mc:Fallback>
      <p:transition spd="slow" advTm="28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8400"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 presetClass="mediacall" presetSubtype="0" fill="hold" nodeType="withEffect">
                                  <p:stCondLst>
                                    <p:cond delay="0"/>
                                  </p:stCondLst>
                                  <p:childTnLst>
                                    <p:cmd type="call" cmd="playFrom(0.0)">
                                      <p:cBhvr>
                                        <p:cTn id="28" dur="6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9" fill="hold" display="0">
                  <p:stCondLst>
                    <p:cond delay="indefinite"/>
                  </p:stCondLst>
                  <p:endCondLst>
                    <p:cond evt="onStopAudio" delay="0">
                      <p:tgtEl>
                        <p:sldTgt/>
                      </p:tgtEl>
                    </p:cond>
                  </p:endCondLst>
                </p:cTn>
                <p:tgtEl>
                  <p:spTgt spid="4"/>
                </p:tgtEl>
              </p:cMediaNode>
            </p:audio>
            <p:audio>
              <p:cMediaNode vol="80000" showWhenStopped="0">
                <p:cTn id="30" fill="hold" display="0">
                  <p:stCondLst>
                    <p:cond delay="indefinite"/>
                  </p:stCondLst>
                  <p:endCondLst>
                    <p:cond evt="onStopAudio" delay="0">
                      <p:tgtEl>
                        <p:sldTgt/>
                      </p:tgtEl>
                    </p:cond>
                  </p:endCondLst>
                </p:cTn>
                <p:tgtEl>
                  <p:spTgt spid="5"/>
                </p:tgtEl>
              </p:cMediaNode>
            </p:audio>
            <p:audio>
              <p:cMediaNode vol="80000" showWhenStopped="0">
                <p:cTn id="31" fill="hold" display="0">
                  <p:stCondLst>
                    <p:cond delay="indefinite"/>
                  </p:stCondLst>
                  <p:endCondLst>
                    <p:cond evt="onStopAudio" delay="0">
                      <p:tgtEl>
                        <p:sldTgt/>
                      </p:tgtEl>
                    </p:cond>
                  </p:endCondLst>
                </p:cTn>
                <p:tgtEl>
                  <p:spTgt spid="6"/>
                </p:tgtEl>
              </p:cMediaNode>
            </p:audio>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8" grpId="0"/>
      <p:bldP spid="11" grpId="0"/>
    </p:bldLst>
  </p:timing>
  <p:extLst>
    <p:ext uri="{E180D4A7-C9FB-4DFB-919C-405C955672EB}">
      <p14:showEvtLst xmlns:p14="http://schemas.microsoft.com/office/powerpoint/2010/main">
        <p14:playEvt time="1496" objId="6"/>
        <p14:stopEvt time="9950" objId="6"/>
        <p14:playEvt time="11001" objId="4"/>
        <p14:stopEvt time="19451" objId="4"/>
        <p14:playEvt time="20133" objId="5"/>
        <p14:stopEvt time="26978"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Future Development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142;p66">
            <a:extLst>
              <a:ext uri="{FF2B5EF4-FFF2-40B4-BE49-F238E27FC236}">
                <a16:creationId xmlns:a16="http://schemas.microsoft.com/office/drawing/2014/main" id="{F2CEFDA9-6F98-8D94-610E-D2CBC29215B1}"/>
              </a:ext>
            </a:extLst>
          </p:cNvPr>
          <p:cNvSpPr txBox="1">
            <a:spLocks/>
          </p:cNvSpPr>
          <p:nvPr/>
        </p:nvSpPr>
        <p:spPr>
          <a:xfrm>
            <a:off x="938496" y="1166911"/>
            <a:ext cx="5809776" cy="1164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Continuous model improvement with more use test</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11" name="Google Shape;2142;p66">
            <a:extLst>
              <a:ext uri="{FF2B5EF4-FFF2-40B4-BE49-F238E27FC236}">
                <a16:creationId xmlns:a16="http://schemas.microsoft.com/office/drawing/2014/main" id="{BCDFF867-FA24-5B5B-F279-C15BE47DF330}"/>
              </a:ext>
            </a:extLst>
          </p:cNvPr>
          <p:cNvSpPr txBox="1">
            <a:spLocks/>
          </p:cNvSpPr>
          <p:nvPr/>
        </p:nvSpPr>
        <p:spPr>
          <a:xfrm>
            <a:off x="938496" y="2238426"/>
            <a:ext cx="5453676"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 Connect user to Doctors</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9" name="Google Shape;2142;p66">
            <a:extLst>
              <a:ext uri="{FF2B5EF4-FFF2-40B4-BE49-F238E27FC236}">
                <a16:creationId xmlns:a16="http://schemas.microsoft.com/office/drawing/2014/main" id="{E0D32A89-CFEC-34C2-8219-2CC83E1E8EEB}"/>
              </a:ext>
            </a:extLst>
          </p:cNvPr>
          <p:cNvSpPr txBox="1">
            <a:spLocks/>
          </p:cNvSpPr>
          <p:nvPr/>
        </p:nvSpPr>
        <p:spPr>
          <a:xfrm>
            <a:off x="938496" y="2904147"/>
            <a:ext cx="5453676" cy="1164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 Grow other verticals to detect other health problems</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pic>
        <p:nvPicPr>
          <p:cNvPr id="3" name="Picture 2" descr="Icon&#10;&#10;Description automatically generated">
            <a:extLst>
              <a:ext uri="{FF2B5EF4-FFF2-40B4-BE49-F238E27FC236}">
                <a16:creationId xmlns:a16="http://schemas.microsoft.com/office/drawing/2014/main" id="{932B7308-A8EB-D595-4ADE-8E96A78CE1EB}"/>
              </a:ext>
            </a:extLst>
          </p:cNvPr>
          <p:cNvPicPr>
            <a:picLocks noChangeAspect="1"/>
          </p:cNvPicPr>
          <p:nvPr/>
        </p:nvPicPr>
        <p:blipFill>
          <a:blip r:embed="rId12"/>
          <a:stretch>
            <a:fillRect/>
          </a:stretch>
        </p:blipFill>
        <p:spPr>
          <a:xfrm>
            <a:off x="5971031" y="1635556"/>
            <a:ext cx="3315919" cy="3315919"/>
          </a:xfrm>
          <a:prstGeom prst="rect">
            <a:avLst/>
          </a:prstGeom>
        </p:spPr>
      </p:pic>
      <p:pic>
        <p:nvPicPr>
          <p:cNvPr id="5" name="Picture 4" descr="Icon&#10;&#10;Description automatically generated">
            <a:extLst>
              <a:ext uri="{FF2B5EF4-FFF2-40B4-BE49-F238E27FC236}">
                <a16:creationId xmlns:a16="http://schemas.microsoft.com/office/drawing/2014/main" id="{6C7F5592-2719-9C77-FB5C-A518CFBCB23C}"/>
              </a:ext>
            </a:extLst>
          </p:cNvPr>
          <p:cNvPicPr>
            <a:picLocks noChangeAspect="1"/>
          </p:cNvPicPr>
          <p:nvPr/>
        </p:nvPicPr>
        <p:blipFill>
          <a:blip r:embed="rId13"/>
          <a:stretch>
            <a:fillRect/>
          </a:stretch>
        </p:blipFill>
        <p:spPr>
          <a:xfrm>
            <a:off x="5773216" y="1748269"/>
            <a:ext cx="3315920" cy="3315920"/>
          </a:xfrm>
          <a:prstGeom prst="rect">
            <a:avLst/>
          </a:prstGeom>
        </p:spPr>
      </p:pic>
      <p:pic>
        <p:nvPicPr>
          <p:cNvPr id="10" name="Picture 9" descr="Icon&#10;&#10;Description automatically generated">
            <a:extLst>
              <a:ext uri="{FF2B5EF4-FFF2-40B4-BE49-F238E27FC236}">
                <a16:creationId xmlns:a16="http://schemas.microsoft.com/office/drawing/2014/main" id="{17315021-4359-E9F0-18C7-C21584FB0567}"/>
              </a:ext>
            </a:extLst>
          </p:cNvPr>
          <p:cNvPicPr>
            <a:picLocks noChangeAspect="1"/>
          </p:cNvPicPr>
          <p:nvPr/>
        </p:nvPicPr>
        <p:blipFill>
          <a:blip r:embed="rId14"/>
          <a:stretch>
            <a:fillRect/>
          </a:stretch>
        </p:blipFill>
        <p:spPr>
          <a:xfrm>
            <a:off x="5919520" y="1748269"/>
            <a:ext cx="3023311" cy="3023311"/>
          </a:xfrm>
          <a:prstGeom prst="rect">
            <a:avLst/>
          </a:prstGeom>
        </p:spPr>
      </p:pic>
      <p:pic>
        <p:nvPicPr>
          <p:cNvPr id="2" name="FutureDevelopment_1">
            <a:hlinkClick r:id="" action="ppaction://media"/>
            <a:extLst>
              <a:ext uri="{FF2B5EF4-FFF2-40B4-BE49-F238E27FC236}">
                <a16:creationId xmlns:a16="http://schemas.microsoft.com/office/drawing/2014/main" id="{942F24F1-04AA-9207-1C57-0F0D7A1A1525}"/>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205501" y="192025"/>
            <a:ext cx="487363" cy="487363"/>
          </a:xfrm>
          <a:prstGeom prst="rect">
            <a:avLst/>
          </a:prstGeom>
        </p:spPr>
      </p:pic>
      <p:pic>
        <p:nvPicPr>
          <p:cNvPr id="4" name="FutureDevelopment_2">
            <a:hlinkClick r:id="" action="ppaction://media"/>
            <a:extLst>
              <a:ext uri="{FF2B5EF4-FFF2-40B4-BE49-F238E27FC236}">
                <a16:creationId xmlns:a16="http://schemas.microsoft.com/office/drawing/2014/main" id="{A7B6CE88-C3A8-1021-EF41-F790121667C9}"/>
              </a:ext>
            </a:extLst>
          </p:cNvPr>
          <p:cNvPicPr>
            <a:picLocks noChangeAspect="1"/>
          </p:cNvPicPr>
          <p:nvPr>
            <a:audioFile r:link="rId5"/>
            <p:extLst>
              <p:ext uri="{DAA4B4D4-6D71-4841-9C94-3DE7FCFB9230}">
                <p14:media xmlns:p14="http://schemas.microsoft.com/office/powerpoint/2010/main" r:embed="rId4"/>
              </p:ext>
            </p:extLst>
          </p:nvPr>
        </p:nvPicPr>
        <p:blipFill>
          <a:blip r:embed="rId15"/>
          <a:stretch>
            <a:fillRect/>
          </a:stretch>
        </p:blipFill>
        <p:spPr>
          <a:xfrm>
            <a:off x="8205500" y="848155"/>
            <a:ext cx="487363" cy="487363"/>
          </a:xfrm>
          <a:prstGeom prst="rect">
            <a:avLst/>
          </a:prstGeom>
        </p:spPr>
      </p:pic>
      <p:pic>
        <p:nvPicPr>
          <p:cNvPr id="6" name="FutureDevelopment_3">
            <a:hlinkClick r:id="" action="ppaction://media"/>
            <a:extLst>
              <a:ext uri="{FF2B5EF4-FFF2-40B4-BE49-F238E27FC236}">
                <a16:creationId xmlns:a16="http://schemas.microsoft.com/office/drawing/2014/main" id="{073E3451-A2D5-73A4-A172-3560A0E349E6}"/>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217532" y="1635555"/>
            <a:ext cx="487363" cy="487363"/>
          </a:xfrm>
          <a:prstGeom prst="rect">
            <a:avLst/>
          </a:prstGeom>
        </p:spPr>
      </p:pic>
      <p:pic>
        <p:nvPicPr>
          <p:cNvPr id="7" name="Audio 6">
            <a:hlinkClick r:id="" action="ppaction://media"/>
            <a:extLst>
              <a:ext uri="{FF2B5EF4-FFF2-40B4-BE49-F238E27FC236}">
                <a16:creationId xmlns:a16="http://schemas.microsoft.com/office/drawing/2014/main" id="{D2461336-4640-3F93-D64D-8A620340033F}"/>
              </a:ext>
            </a:extLst>
          </p:cNvPr>
          <p:cNvPicPr>
            <a:picLocks noChangeAspect="1"/>
          </p:cNvPicPr>
          <p:nvPr>
            <a:audioFile r:link="rId9"/>
            <p:extLst>
              <p:ext uri="{DAA4B4D4-6D71-4841-9C94-3DE7FCFB9230}">
                <p14:media xmlns:p14="http://schemas.microsoft.com/office/powerpoint/2010/main" r:embed="rId8"/>
              </p:ext>
            </p:extLst>
          </p:nvPr>
        </p:nvPicPr>
        <p:blipFill>
          <a:blip r:embed="rId15"/>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35996973"/>
      </p:ext>
    </p:extLst>
  </p:cSld>
  <p:clrMapOvr>
    <a:masterClrMapping/>
  </p:clrMapOvr>
  <mc:AlternateContent xmlns:mc="http://schemas.openxmlformats.org/markup-compatibility/2006">
    <mc:Choice xmlns:p14="http://schemas.microsoft.com/office/powerpoint/2010/main" Requires="p14">
      <p:transition spd="slow" p14:dur="2000" advTm="24984"/>
    </mc:Choice>
    <mc:Fallback>
      <p:transition spd="slow" advTm="24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 presetClass="mediacall" presetSubtype="0" fill="hold" nodeType="withEffect">
                                  <p:stCondLst>
                                    <p:cond delay="0"/>
                                  </p:stCondLst>
                                  <p:childTnLst>
                                    <p:cmd type="call" cmd="playFrom(0.0)">
                                      <p:cBhvr>
                                        <p:cTn id="16" dur="552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mediacall" presetSubtype="0" fill="hold" nodeType="withEffect">
                                  <p:stCondLst>
                                    <p:cond delay="0"/>
                                  </p:stCondLst>
                                  <p:childTnLst>
                                    <p:cmd type="call" cmd="playFrom(0.0)">
                                      <p:cBhvr>
                                        <p:cTn id="27" dur="5592" fill="hold"/>
                                        <p:tgtEl>
                                          <p:spTgt spid="4"/>
                                        </p:tgtEl>
                                      </p:cBhvr>
                                    </p:cmd>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 presetClass="mediacall" presetSubtype="0" fill="hold" nodeType="withEffect">
                                  <p:stCondLst>
                                    <p:cond delay="0"/>
                                  </p:stCondLst>
                                  <p:childTnLst>
                                    <p:cmd type="call" cmd="playFrom(0.0)">
                                      <p:cBhvr>
                                        <p:cTn id="39" dur="10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0" fill="hold" display="0">
                  <p:stCondLst>
                    <p:cond delay="indefinite"/>
                  </p:stCondLst>
                  <p:endCondLst>
                    <p:cond evt="onStopAudio" delay="0">
                      <p:tgtEl>
                        <p:sldTgt/>
                      </p:tgtEl>
                    </p:cond>
                  </p:endCondLst>
                </p:cTn>
                <p:tgtEl>
                  <p:spTgt spid="2"/>
                </p:tgtEl>
              </p:cMediaNode>
            </p:audio>
            <p:audio>
              <p:cMediaNode vol="80000" showWhenStopped="0">
                <p:cTn id="41" fill="hold" display="0">
                  <p:stCondLst>
                    <p:cond delay="indefinite"/>
                  </p:stCondLst>
                  <p:endCondLst>
                    <p:cond evt="onStopAudio" delay="0">
                      <p:tgtEl>
                        <p:sldTgt/>
                      </p:tgtEl>
                    </p:cond>
                  </p:endCondLst>
                </p:cTn>
                <p:tgtEl>
                  <p:spTgt spid="4"/>
                </p:tgtEl>
              </p:cMediaNode>
            </p:audio>
            <p:audio>
              <p:cMediaNode vol="80000" showWhenStopped="0">
                <p:cTn id="42" fill="hold" display="0">
                  <p:stCondLst>
                    <p:cond delay="indefinite"/>
                  </p:stCondLst>
                  <p:endCondLst>
                    <p:cond evt="onStopAudio" delay="0">
                      <p:tgtEl>
                        <p:sldTgt/>
                      </p:tgtEl>
                    </p:cond>
                  </p:endCondLst>
                </p:cTn>
                <p:tgtEl>
                  <p:spTgt spid="6"/>
                </p:tgtEl>
              </p:cMediaNode>
            </p:audio>
            <p:audio isNarration="1">
              <p:cMediaNode vol="80000" showWhenStopped="0">
                <p:cTn id="43" fill="hold" display="0">
                  <p:stCondLst>
                    <p:cond delay="indefinite"/>
                  </p:stCondLst>
                  <p:endCondLst>
                    <p:cond evt="onStopAudio" delay="0">
                      <p:tgtEl>
                        <p:sldTgt/>
                      </p:tgtEl>
                    </p:cond>
                  </p:endCondLst>
                </p:cTn>
                <p:tgtEl>
                  <p:spTgt spid="7"/>
                </p:tgtEl>
              </p:cMediaNode>
            </p:audio>
          </p:childTnLst>
        </p:cTn>
      </p:par>
    </p:tnLst>
    <p:bldLst>
      <p:bldP spid="8" grpId="0"/>
      <p:bldP spid="11" grpId="0"/>
      <p:bldP spid="9" grpId="0"/>
    </p:bldLst>
  </p:timing>
  <p:extLst>
    <p:ext uri="{E180D4A7-C9FB-4DFB-919C-405C955672EB}">
      <p14:showEvtLst xmlns:p14="http://schemas.microsoft.com/office/powerpoint/2010/main">
        <p14:playEvt time="1340" objId="2"/>
        <p14:stopEvt time="6896" objId="2"/>
        <p14:playEvt time="7251" objId="4"/>
        <p14:stopEvt time="12875" objId="4"/>
        <p14:playEvt time="13337" objId="6"/>
        <p14:stopEvt time="23883" objId="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25843" y="1950074"/>
            <a:ext cx="5289319"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Diabetes Health App</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End_1">
            <a:hlinkClick r:id="" action="ppaction://media"/>
            <a:extLst>
              <a:ext uri="{FF2B5EF4-FFF2-40B4-BE49-F238E27FC236}">
                <a16:creationId xmlns:a16="http://schemas.microsoft.com/office/drawing/2014/main" id="{621A763D-2D8C-8B25-8A86-BAB7F803CA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37612" y="243951"/>
            <a:ext cx="487363" cy="487363"/>
          </a:xfrm>
          <a:prstGeom prst="rect">
            <a:avLst/>
          </a:prstGeom>
        </p:spPr>
      </p:pic>
      <p:pic>
        <p:nvPicPr>
          <p:cNvPr id="3" name="Audio 2">
            <a:hlinkClick r:id="" action="ppaction://media"/>
            <a:extLst>
              <a:ext uri="{FF2B5EF4-FFF2-40B4-BE49-F238E27FC236}">
                <a16:creationId xmlns:a16="http://schemas.microsoft.com/office/drawing/2014/main" id="{6F069B97-41FC-0FBF-B707-E6139A04BB0B}"/>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741669104"/>
      </p:ext>
    </p:extLst>
  </p:cSld>
  <p:clrMapOvr>
    <a:masterClrMapping/>
  </p:clrMapOvr>
  <mc:AlternateContent xmlns:mc="http://schemas.openxmlformats.org/markup-compatibility/2006">
    <mc:Choice xmlns:p14="http://schemas.microsoft.com/office/powerpoint/2010/main" Requires="p14">
      <p:transition spd="slow" p14:dur="2000" advTm="6130"/>
    </mc:Choice>
    <mc:Fallback>
      <p:transition spd="slow" advTm="6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p:cTn id="11" dur="500" fill="hold"/>
                                        <p:tgtEl>
                                          <p:spTgt spid="162"/>
                                        </p:tgtEl>
                                        <p:attrNameLst>
                                          <p:attrName>ppt_w</p:attrName>
                                        </p:attrNameLst>
                                      </p:cBhvr>
                                      <p:tavLst>
                                        <p:tav tm="0">
                                          <p:val>
                                            <p:fltVal val="0"/>
                                          </p:val>
                                        </p:tav>
                                        <p:tav tm="100000">
                                          <p:val>
                                            <p:strVal val="#ppt_w"/>
                                          </p:val>
                                        </p:tav>
                                      </p:tavLst>
                                    </p:anim>
                                    <p:anim calcmode="lin" valueType="num">
                                      <p:cBhvr>
                                        <p:cTn id="12" dur="500" fill="hold"/>
                                        <p:tgtEl>
                                          <p:spTgt spid="162"/>
                                        </p:tgtEl>
                                        <p:attrNameLst>
                                          <p:attrName>ppt_h</p:attrName>
                                        </p:attrNameLst>
                                      </p:cBhvr>
                                      <p:tavLst>
                                        <p:tav tm="0">
                                          <p:val>
                                            <p:fltVal val="0"/>
                                          </p:val>
                                        </p:tav>
                                        <p:tav tm="100000">
                                          <p:val>
                                            <p:strVal val="#ppt_h"/>
                                          </p:val>
                                        </p:tav>
                                      </p:tavLst>
                                    </p:anim>
                                    <p:animEffect transition="in" filter="fade">
                                      <p:cBhvr>
                                        <p:cTn id="13" dur="500"/>
                                        <p:tgtEl>
                                          <p:spTgt spid="162"/>
                                        </p:tgtEl>
                                      </p:cBhvr>
                                    </p:animEffect>
                                  </p:childTnLst>
                                </p:cTn>
                              </p:par>
                              <p:par>
                                <p:cTn id="14" presetID="1" presetClass="mediacall" presetSubtype="0" fill="hold" nodeType="withEffect">
                                  <p:stCondLst>
                                    <p:cond delay="0"/>
                                  </p:stCondLst>
                                  <p:childTnLst>
                                    <p:cmd type="call" cmd="playFrom(0.0)">
                                      <p:cBhvr>
                                        <p:cTn id="15" dur="3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162" grpId="0"/>
    </p:bldLst>
  </p:timing>
  <p:extLst>
    <p:ext uri="{E180D4A7-C9FB-4DFB-919C-405C955672EB}">
      <p14:showEvtLst xmlns:p14="http://schemas.microsoft.com/office/powerpoint/2010/main">
        <p14:playEvt time="1259" objId="2"/>
        <p14:stopEvt time="5297"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addyouremail@freepik.com</a:t>
            </a:r>
            <a:endParaRPr dirty="0"/>
          </a:p>
          <a:p>
            <a:pPr marL="0" lvl="0" indent="0" algn="l" rtl="0">
              <a:spcBef>
                <a:spcPts val="0"/>
              </a:spcBef>
              <a:spcAft>
                <a:spcPts val="0"/>
              </a:spcAft>
              <a:buNone/>
            </a:pPr>
            <a:r>
              <a:rPr lang="en" dirty="0"/>
              <a:t>+91 620 421 838</a:t>
            </a:r>
            <a:endParaRPr dirty="0"/>
          </a:p>
          <a:p>
            <a:pPr marL="0" lvl="0" indent="0" algn="l" rtl="0">
              <a:spcBef>
                <a:spcPts val="0"/>
              </a:spcBef>
              <a:spcAft>
                <a:spcPts val="0"/>
              </a:spcAft>
              <a:buNone/>
            </a:pPr>
            <a:r>
              <a:rPr lang="en" dirty="0"/>
              <a:t>yourcompany.com</a:t>
            </a: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dirty="0">
                <a:solidFill>
                  <a:schemeClr val="accent1"/>
                </a:solidFill>
                <a:latin typeface="Montserrat ExtraBold"/>
                <a:ea typeface="Montserrat ExtraBold"/>
                <a:cs typeface="Montserrat ExtraBold"/>
                <a:sym typeface="Montserrat ExtraBold"/>
              </a:rPr>
              <a:t>Please keep this slide for attribution.</a:t>
            </a:r>
            <a:endParaRPr sz="1100" dirty="0">
              <a:solidFill>
                <a:schemeClr val="accent1"/>
              </a:solidFill>
              <a:latin typeface="Montserrat ExtraBold"/>
              <a:ea typeface="Montserrat ExtraBold"/>
              <a:cs typeface="Montserrat ExtraBold"/>
              <a:sym typeface="Montserrat ExtraBold"/>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Introduction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42;p66">
            <a:extLst>
              <a:ext uri="{FF2B5EF4-FFF2-40B4-BE49-F238E27FC236}">
                <a16:creationId xmlns:a16="http://schemas.microsoft.com/office/drawing/2014/main" id="{278ECEC0-673E-BCEA-DA51-836B037B7CFC}"/>
              </a:ext>
            </a:extLst>
          </p:cNvPr>
          <p:cNvSpPr txBox="1">
            <a:spLocks/>
          </p:cNvSpPr>
          <p:nvPr/>
        </p:nvSpPr>
        <p:spPr>
          <a:xfrm>
            <a:off x="938498" y="1071026"/>
            <a:ext cx="5855493" cy="113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25400" indent="0">
              <a:lnSpc>
                <a:spcPct val="150000"/>
              </a:lnSpc>
              <a:buNone/>
            </a:pPr>
            <a:r>
              <a:rPr lang="en-SG" sz="1800" dirty="0">
                <a:effectLst/>
                <a:latin typeface="Montserrat" panose="00000500000000000000" pitchFamily="2" charset="0"/>
                <a:ea typeface="DengXian" panose="02010600030101010101" pitchFamily="2" charset="-122"/>
                <a:cs typeface="Times New Roman" panose="02020603050405020304" pitchFamily="18" charset="0"/>
              </a:rPr>
              <a:t>Diabetes is a worldwide health problem that have affected 400 million people worldwide.</a:t>
            </a:r>
          </a:p>
        </p:txBody>
      </p:sp>
      <p:pic>
        <p:nvPicPr>
          <p:cNvPr id="3" name="Picture 2" descr="Logo&#10;&#10;Description automatically generated">
            <a:extLst>
              <a:ext uri="{FF2B5EF4-FFF2-40B4-BE49-F238E27FC236}">
                <a16:creationId xmlns:a16="http://schemas.microsoft.com/office/drawing/2014/main" id="{274FB734-1AC4-57C0-4AC0-C1AEBB2C03CD}"/>
              </a:ext>
            </a:extLst>
          </p:cNvPr>
          <p:cNvPicPr>
            <a:picLocks noChangeAspect="1"/>
          </p:cNvPicPr>
          <p:nvPr/>
        </p:nvPicPr>
        <p:blipFill>
          <a:blip r:embed="rId3"/>
          <a:stretch>
            <a:fillRect/>
          </a:stretch>
        </p:blipFill>
        <p:spPr>
          <a:xfrm>
            <a:off x="4297117" y="2834602"/>
            <a:ext cx="1697287" cy="1697287"/>
          </a:xfrm>
          <a:prstGeom prst="rect">
            <a:avLst/>
          </a:prstGeom>
        </p:spPr>
      </p:pic>
      <p:sp>
        <p:nvSpPr>
          <p:cNvPr id="8" name="Google Shape;2142;p66">
            <a:extLst>
              <a:ext uri="{FF2B5EF4-FFF2-40B4-BE49-F238E27FC236}">
                <a16:creationId xmlns:a16="http://schemas.microsoft.com/office/drawing/2014/main" id="{6F8B868C-28F9-43B6-C300-929121AF6873}"/>
              </a:ext>
            </a:extLst>
          </p:cNvPr>
          <p:cNvSpPr txBox="1">
            <a:spLocks/>
          </p:cNvSpPr>
          <p:nvPr/>
        </p:nvSpPr>
        <p:spPr>
          <a:xfrm>
            <a:off x="938498" y="2073941"/>
            <a:ext cx="2755678" cy="627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SG" sz="2000" dirty="0">
                <a:latin typeface="Montserrat" panose="00000500000000000000" pitchFamily="2" charset="0"/>
                <a:ea typeface="DengXian" panose="02010600030101010101" pitchFamily="2" charset="-122"/>
                <a:cs typeface="Times New Roman" panose="02020603050405020304" pitchFamily="18" charset="0"/>
              </a:rPr>
              <a:t>Type 1 Diabetes</a:t>
            </a:r>
            <a:endParaRPr lang="en-US" sz="1800" dirty="0">
              <a:latin typeface="Montserrat" panose="00000500000000000000" pitchFamily="2" charset="0"/>
            </a:endParaRPr>
          </a:p>
        </p:txBody>
      </p:sp>
      <p:sp>
        <p:nvSpPr>
          <p:cNvPr id="9" name="Google Shape;2142;p66">
            <a:extLst>
              <a:ext uri="{FF2B5EF4-FFF2-40B4-BE49-F238E27FC236}">
                <a16:creationId xmlns:a16="http://schemas.microsoft.com/office/drawing/2014/main" id="{A4207EAC-28EF-BC0A-151D-AD347939A7F7}"/>
              </a:ext>
            </a:extLst>
          </p:cNvPr>
          <p:cNvSpPr txBox="1">
            <a:spLocks/>
          </p:cNvSpPr>
          <p:nvPr/>
        </p:nvSpPr>
        <p:spPr>
          <a:xfrm>
            <a:off x="938497" y="2755837"/>
            <a:ext cx="2755678"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SG" sz="2000" dirty="0">
                <a:latin typeface="Montserrat" panose="00000500000000000000" pitchFamily="2" charset="0"/>
                <a:ea typeface="DengXian" panose="02010600030101010101" pitchFamily="2" charset="-122"/>
                <a:cs typeface="Times New Roman" panose="02020603050405020304" pitchFamily="18" charset="0"/>
              </a:rPr>
              <a:t>Type 2 Diabetes</a:t>
            </a:r>
            <a:endParaRPr lang="en-US" sz="1800" dirty="0">
              <a:latin typeface="Montserrat" panose="00000500000000000000" pitchFamily="2" charset="0"/>
            </a:endParaRPr>
          </a:p>
        </p:txBody>
      </p:sp>
      <p:pic>
        <p:nvPicPr>
          <p:cNvPr id="6" name="Picture 5" descr="Icon&#10;&#10;Description automatically generated">
            <a:extLst>
              <a:ext uri="{FF2B5EF4-FFF2-40B4-BE49-F238E27FC236}">
                <a16:creationId xmlns:a16="http://schemas.microsoft.com/office/drawing/2014/main" id="{376C6E81-5F57-9BB0-AE0E-E040673A0A12}"/>
              </a:ext>
            </a:extLst>
          </p:cNvPr>
          <p:cNvPicPr>
            <a:picLocks noChangeAspect="1"/>
          </p:cNvPicPr>
          <p:nvPr/>
        </p:nvPicPr>
        <p:blipFill>
          <a:blip r:embed="rId4"/>
          <a:stretch>
            <a:fillRect/>
          </a:stretch>
        </p:blipFill>
        <p:spPr>
          <a:xfrm>
            <a:off x="6332170" y="1888102"/>
            <a:ext cx="1626565" cy="1626565"/>
          </a:xfrm>
          <a:prstGeom prst="rect">
            <a:avLst/>
          </a:prstGeom>
        </p:spPr>
      </p:pic>
    </p:spTree>
    <p:extLst>
      <p:ext uri="{BB962C8B-B14F-4D97-AF65-F5344CB8AC3E}">
        <p14:creationId xmlns:p14="http://schemas.microsoft.com/office/powerpoint/2010/main" val="1943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introduction_video">
            <a:hlinkClick r:id="" action="ppaction://media"/>
            <a:extLst>
              <a:ext uri="{FF2B5EF4-FFF2-40B4-BE49-F238E27FC236}">
                <a16:creationId xmlns:a16="http://schemas.microsoft.com/office/drawing/2014/main" id="{4FE55929-FA02-E9C7-FD05-883BD42CDF2A}"/>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0" y="0"/>
            <a:ext cx="9144000" cy="5143500"/>
          </a:xfrm>
          <a:prstGeom prst="rect">
            <a:avLst/>
          </a:prstGeom>
        </p:spPr>
      </p:pic>
      <p:pic>
        <p:nvPicPr>
          <p:cNvPr id="5" name="Audio 4">
            <a:hlinkClick r:id="" action="ppaction://media"/>
            <a:extLst>
              <a:ext uri="{FF2B5EF4-FFF2-40B4-BE49-F238E27FC236}">
                <a16:creationId xmlns:a16="http://schemas.microsoft.com/office/drawing/2014/main" id="{4F499A02-8895-757F-DECC-D8D22EC8D943}"/>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973962150"/>
      </p:ext>
    </p:extLst>
  </p:cSld>
  <p:clrMapOvr>
    <a:masterClrMapping/>
  </p:clrMapOvr>
  <mc:AlternateContent xmlns:mc="http://schemas.openxmlformats.org/markup-compatibility/2006">
    <mc:Choice xmlns:p14="http://schemas.microsoft.com/office/powerpoint/2010/main" Requires="p14">
      <p:transition spd="slow" p14:dur="2000" advTm="51455"/>
    </mc:Choice>
    <mc:Fallback>
      <p:transition spd="slow" advTm="51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362" objId="9"/>
        <p14:stopEvt time="50228" objId="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Problem Statement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42;p66">
            <a:extLst>
              <a:ext uri="{FF2B5EF4-FFF2-40B4-BE49-F238E27FC236}">
                <a16:creationId xmlns:a16="http://schemas.microsoft.com/office/drawing/2014/main" id="{278ECEC0-673E-BCEA-DA51-836B037B7CFC}"/>
              </a:ext>
            </a:extLst>
          </p:cNvPr>
          <p:cNvSpPr txBox="1">
            <a:spLocks/>
          </p:cNvSpPr>
          <p:nvPr/>
        </p:nvSpPr>
        <p:spPr>
          <a:xfrm>
            <a:off x="938496" y="1166910"/>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High Proportion of Diabetes </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10" name="Google Shape;2142;p66">
            <a:extLst>
              <a:ext uri="{FF2B5EF4-FFF2-40B4-BE49-F238E27FC236}">
                <a16:creationId xmlns:a16="http://schemas.microsoft.com/office/drawing/2014/main" id="{476CE92D-39E7-731E-AAAA-F9A8DDC8797A}"/>
              </a:ext>
            </a:extLst>
          </p:cNvPr>
          <p:cNvSpPr txBox="1">
            <a:spLocks/>
          </p:cNvSpPr>
          <p:nvPr/>
        </p:nvSpPr>
        <p:spPr>
          <a:xfrm>
            <a:off x="938495" y="2202516"/>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Unaware that they are ill</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11" name="Google Shape;2142;p66">
            <a:extLst>
              <a:ext uri="{FF2B5EF4-FFF2-40B4-BE49-F238E27FC236}">
                <a16:creationId xmlns:a16="http://schemas.microsoft.com/office/drawing/2014/main" id="{557D02D1-C3CF-37FA-CB2F-568EA7DB7484}"/>
              </a:ext>
            </a:extLst>
          </p:cNvPr>
          <p:cNvSpPr txBox="1">
            <a:spLocks/>
          </p:cNvSpPr>
          <p:nvPr/>
        </p:nvSpPr>
        <p:spPr>
          <a:xfrm>
            <a:off x="938495" y="3306207"/>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2000" dirty="0">
                <a:latin typeface="Montserrat" panose="00000500000000000000" pitchFamily="2" charset="0"/>
                <a:ea typeface="DengXian" panose="02010600030101010101" pitchFamily="2" charset="-122"/>
                <a:cs typeface="Times New Roman" panose="02020603050405020304" pitchFamily="18" charset="0"/>
              </a:rPr>
              <a:t>Barriers to Health Screening</a:t>
            </a:r>
            <a:endParaRPr lang="en-SG" sz="2000" dirty="0">
              <a:effectLst/>
              <a:latin typeface="Montserrat" panose="00000500000000000000" pitchFamily="2" charset="0"/>
              <a:ea typeface="DengXian" panose="02010600030101010101" pitchFamily="2" charset="-122"/>
              <a:cs typeface="Times New Roman" panose="02020603050405020304" pitchFamily="18" charset="0"/>
            </a:endParaRPr>
          </a:p>
        </p:txBody>
      </p:sp>
      <p:pic>
        <p:nvPicPr>
          <p:cNvPr id="4" name="Picture 3" descr="Don't Know Dude">
            <a:extLst>
              <a:ext uri="{FF2B5EF4-FFF2-40B4-BE49-F238E27FC236}">
                <a16:creationId xmlns:a16="http://schemas.microsoft.com/office/drawing/2014/main" id="{CE6486CD-38DF-FC5D-DE39-3FC017922F88}"/>
              </a:ext>
            </a:extLst>
          </p:cNvPr>
          <p:cNvPicPr>
            <a:picLocks noChangeAspect="1"/>
          </p:cNvPicPr>
          <p:nvPr/>
        </p:nvPicPr>
        <p:blipFill>
          <a:blip r:embed="rId12"/>
          <a:stretch>
            <a:fillRect/>
          </a:stretch>
        </p:blipFill>
        <p:spPr>
          <a:xfrm>
            <a:off x="5519298" y="2136686"/>
            <a:ext cx="2810064" cy="2810064"/>
          </a:xfrm>
          <a:prstGeom prst="rect">
            <a:avLst/>
          </a:prstGeom>
        </p:spPr>
      </p:pic>
      <p:pic>
        <p:nvPicPr>
          <p:cNvPr id="12" name="Picture 11" descr="Icon&#10;&#10;Description automatically generated">
            <a:extLst>
              <a:ext uri="{FF2B5EF4-FFF2-40B4-BE49-F238E27FC236}">
                <a16:creationId xmlns:a16="http://schemas.microsoft.com/office/drawing/2014/main" id="{5B0C0287-7719-75CE-AD55-E4CB950B033F}"/>
              </a:ext>
            </a:extLst>
          </p:cNvPr>
          <p:cNvPicPr>
            <a:picLocks noChangeAspect="1"/>
          </p:cNvPicPr>
          <p:nvPr/>
        </p:nvPicPr>
        <p:blipFill>
          <a:blip r:embed="rId13"/>
          <a:stretch>
            <a:fillRect/>
          </a:stretch>
        </p:blipFill>
        <p:spPr>
          <a:xfrm>
            <a:off x="5601669" y="687881"/>
            <a:ext cx="1788332" cy="1788332"/>
          </a:xfrm>
          <a:prstGeom prst="rect">
            <a:avLst/>
          </a:prstGeom>
        </p:spPr>
      </p:pic>
      <p:pic>
        <p:nvPicPr>
          <p:cNvPr id="2" name="Intro_1">
            <a:hlinkClick r:id="" action="ppaction://media"/>
            <a:extLst>
              <a:ext uri="{FF2B5EF4-FFF2-40B4-BE49-F238E27FC236}">
                <a16:creationId xmlns:a16="http://schemas.microsoft.com/office/drawing/2014/main" id="{57A49557-C124-299C-BA04-C09143005A39}"/>
              </a:ext>
            </a:extLst>
          </p:cNvPr>
          <p:cNvPicPr>
            <a:picLocks noChangeAspect="1"/>
          </p:cNvPicPr>
          <p:nvPr>
            <a:audioFile r:link="rId2"/>
            <p:extLst>
              <p:ext uri="{DAA4B4D4-6D71-4841-9C94-3DE7FCFB9230}">
                <p14:media xmlns:p14="http://schemas.microsoft.com/office/powerpoint/2010/main" r:embed="rId3">
                  <p14:trim end="4434"/>
                </p14:media>
              </p:ext>
            </p:extLst>
          </p:nvPr>
        </p:nvPicPr>
        <p:blipFill>
          <a:blip r:embed="rId14"/>
          <a:stretch>
            <a:fillRect/>
          </a:stretch>
        </p:blipFill>
        <p:spPr>
          <a:xfrm>
            <a:off x="8656637" y="-605391"/>
            <a:ext cx="487363" cy="487363"/>
          </a:xfrm>
          <a:prstGeom prst="rect">
            <a:avLst/>
          </a:prstGeom>
        </p:spPr>
      </p:pic>
      <p:pic>
        <p:nvPicPr>
          <p:cNvPr id="3" name="Intro_2">
            <a:hlinkClick r:id="" action="ppaction://media"/>
            <a:extLst>
              <a:ext uri="{FF2B5EF4-FFF2-40B4-BE49-F238E27FC236}">
                <a16:creationId xmlns:a16="http://schemas.microsoft.com/office/drawing/2014/main" id="{3F0096E5-5AEE-22D4-1F31-A96696EF1DFB}"/>
              </a:ext>
            </a:extLst>
          </p:cNvPr>
          <p:cNvPicPr>
            <a:picLocks noChangeAspect="1"/>
          </p:cNvPicPr>
          <p:nvPr>
            <a:audioFile r:link="rId5"/>
            <p:extLst>
              <p:ext uri="{DAA4B4D4-6D71-4841-9C94-3DE7FCFB9230}">
                <p14:media xmlns:p14="http://schemas.microsoft.com/office/powerpoint/2010/main" r:embed="rId4"/>
              </p:ext>
            </p:extLst>
          </p:nvPr>
        </p:nvPicPr>
        <p:blipFill>
          <a:blip r:embed="rId14"/>
          <a:stretch>
            <a:fillRect/>
          </a:stretch>
        </p:blipFill>
        <p:spPr>
          <a:xfrm>
            <a:off x="8656636" y="993268"/>
            <a:ext cx="487363" cy="487363"/>
          </a:xfrm>
          <a:prstGeom prst="rect">
            <a:avLst/>
          </a:prstGeom>
        </p:spPr>
      </p:pic>
      <p:pic>
        <p:nvPicPr>
          <p:cNvPr id="6" name="Intro_3">
            <a:hlinkClick r:id="" action="ppaction://media"/>
            <a:extLst>
              <a:ext uri="{FF2B5EF4-FFF2-40B4-BE49-F238E27FC236}">
                <a16:creationId xmlns:a16="http://schemas.microsoft.com/office/drawing/2014/main" id="{363EB3C0-3CD8-42D3-57C8-F7F1C093ED14}"/>
              </a:ext>
            </a:extLst>
          </p:cNvPr>
          <p:cNvPicPr>
            <a:picLocks noChangeAspect="1"/>
          </p:cNvPicPr>
          <p:nvPr>
            <a:audioFile r:link="rId7"/>
            <p:extLst>
              <p:ext uri="{DAA4B4D4-6D71-4841-9C94-3DE7FCFB9230}">
                <p14:media xmlns:p14="http://schemas.microsoft.com/office/powerpoint/2010/main" r:embed="rId6"/>
              </p:ext>
            </p:extLst>
          </p:nvPr>
        </p:nvPicPr>
        <p:blipFill>
          <a:blip r:embed="rId14"/>
          <a:stretch>
            <a:fillRect/>
          </a:stretch>
        </p:blipFill>
        <p:spPr>
          <a:xfrm>
            <a:off x="8656637" y="1649323"/>
            <a:ext cx="487363" cy="487363"/>
          </a:xfrm>
          <a:prstGeom prst="rect">
            <a:avLst/>
          </a:prstGeom>
        </p:spPr>
      </p:pic>
      <p:pic>
        <p:nvPicPr>
          <p:cNvPr id="13" name="Intro_1">
            <a:hlinkClick r:id="" action="ppaction://media"/>
            <a:extLst>
              <a:ext uri="{FF2B5EF4-FFF2-40B4-BE49-F238E27FC236}">
                <a16:creationId xmlns:a16="http://schemas.microsoft.com/office/drawing/2014/main" id="{EEFF2B1F-0B33-2F76-E0D4-86E672A3F145}"/>
              </a:ext>
            </a:extLst>
          </p:cNvPr>
          <p:cNvPicPr>
            <a:picLocks noChangeAspect="1"/>
          </p:cNvPicPr>
          <p:nvPr>
            <a:audioFile r:link="rId2"/>
            <p:extLst>
              <p:ext uri="{DAA4B4D4-6D71-4841-9C94-3DE7FCFB9230}">
                <p14:media xmlns:p14="http://schemas.microsoft.com/office/powerpoint/2010/main" r:embed="rId3">
                  <p14:trim st="3491"/>
                </p14:media>
              </p:ext>
            </p:extLst>
          </p:nvPr>
        </p:nvPicPr>
        <p:blipFill>
          <a:blip r:embed="rId14"/>
          <a:stretch>
            <a:fillRect/>
          </a:stretch>
        </p:blipFill>
        <p:spPr>
          <a:xfrm>
            <a:off x="8656637" y="278284"/>
            <a:ext cx="487363" cy="487363"/>
          </a:xfrm>
          <a:prstGeom prst="rect">
            <a:avLst/>
          </a:prstGeom>
        </p:spPr>
      </p:pic>
      <p:pic>
        <p:nvPicPr>
          <p:cNvPr id="9" name="Audio 8">
            <a:hlinkClick r:id="" action="ppaction://media"/>
            <a:extLst>
              <a:ext uri="{FF2B5EF4-FFF2-40B4-BE49-F238E27FC236}">
                <a16:creationId xmlns:a16="http://schemas.microsoft.com/office/drawing/2014/main" id="{373678BF-E3CE-0920-A284-02DEA5A4E172}"/>
              </a:ext>
            </a:extLst>
          </p:cNvPr>
          <p:cNvPicPr>
            <a:picLocks noChangeAspect="1"/>
          </p:cNvPicPr>
          <p:nvPr>
            <a:audioFile r:link="rId9"/>
            <p:extLst>
              <p:ext uri="{DAA4B4D4-6D71-4841-9C94-3DE7FCFB9230}">
                <p14:media xmlns:p14="http://schemas.microsoft.com/office/powerpoint/2010/main" r:embed="rId8"/>
              </p:ext>
            </p:extLst>
          </p:nvPr>
        </p:nvPicPr>
        <p:blipFill>
          <a:blip r:embed="rId14"/>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4212151364"/>
      </p:ext>
    </p:extLst>
  </p:cSld>
  <p:clrMapOvr>
    <a:masterClrMapping/>
  </p:clrMapOvr>
  <mc:AlternateContent xmlns:mc="http://schemas.openxmlformats.org/markup-compatibility/2006">
    <mc:Choice xmlns:p14="http://schemas.microsoft.com/office/powerpoint/2010/main" Requires="p14">
      <p:transition spd="slow" p14:dur="2000" advTm="36664"/>
    </mc:Choice>
    <mc:Fallback>
      <p:transition spd="slow" advTm="3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86" fill="hold"/>
                                        <p:tgtEl>
                                          <p:spTgt spid="2"/>
                                        </p:tgtEl>
                                      </p:cBhvr>
                                    </p:cmd>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 presetClass="mediacall" presetSubtype="0" fill="hold" nodeType="withEffect">
                                  <p:stCondLst>
                                    <p:cond delay="0"/>
                                  </p:stCondLst>
                                  <p:childTnLst>
                                    <p:cmd type="call" cmd="playFrom(0.0)">
                                      <p:cBhvr>
                                        <p:cTn id="23" dur="4429" fill="hold"/>
                                        <p:tgtEl>
                                          <p:spTgt spid="13"/>
                                        </p:tgtEl>
                                      </p:cBhvr>
                                    </p:cmd>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 presetClass="mediacall" presetSubtype="0" fill="hold" nodeType="afterEffect">
                                  <p:stCondLst>
                                    <p:cond delay="0"/>
                                  </p:stCondLst>
                                  <p:childTnLst>
                                    <p:cmd type="call" cmd="playFrom(0.0)">
                                      <p:cBhvr>
                                        <p:cTn id="34" dur="11688" fill="hold"/>
                                        <p:tgtEl>
                                          <p:spTgt spid="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1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9" fill="hold" display="0">
                  <p:stCondLst>
                    <p:cond delay="indefinite"/>
                  </p:stCondLst>
                  <p:endCondLst>
                    <p:cond evt="onStopAudio" delay="0">
                      <p:tgtEl>
                        <p:sldTgt/>
                      </p:tgtEl>
                    </p:cond>
                  </p:endCondLst>
                </p:cTn>
                <p:tgtEl>
                  <p:spTgt spid="2"/>
                </p:tgtEl>
              </p:cMediaNode>
            </p:audio>
            <p:audio>
              <p:cMediaNode vol="80000" showWhenStopped="0">
                <p:cTn id="40" fill="hold" display="0">
                  <p:stCondLst>
                    <p:cond delay="indefinite"/>
                  </p:stCondLst>
                  <p:endCondLst>
                    <p:cond evt="onStopAudio" delay="0">
                      <p:tgtEl>
                        <p:sldTgt/>
                      </p:tgtEl>
                    </p:cond>
                  </p:endCondLst>
                </p:cTn>
                <p:tgtEl>
                  <p:spTgt spid="3"/>
                </p:tgtEl>
              </p:cMediaNode>
            </p:audio>
            <p:audio>
              <p:cMediaNode vol="80000" showWhenStopped="0">
                <p:cTn id="41" fill="hold" display="0">
                  <p:stCondLst>
                    <p:cond delay="indefinite"/>
                  </p:stCondLst>
                  <p:endCondLst>
                    <p:cond evt="onStopAudio" delay="0">
                      <p:tgtEl>
                        <p:sldTgt/>
                      </p:tgtEl>
                    </p:cond>
                  </p:endCondLst>
                </p:cTn>
                <p:tgtEl>
                  <p:spTgt spid="6"/>
                </p:tgtEl>
              </p:cMediaNode>
            </p:audio>
            <p:audio>
              <p:cMediaNode vol="80000" showWhenStopped="0">
                <p:cTn id="42" fill="hold" display="0">
                  <p:stCondLst>
                    <p:cond delay="indefinite"/>
                  </p:stCondLst>
                  <p:endCondLst>
                    <p:cond evt="onStopAudio" delay="0">
                      <p:tgtEl>
                        <p:sldTgt/>
                      </p:tgtEl>
                    </p:cond>
                  </p:endCondLst>
                </p:cTn>
                <p:tgtEl>
                  <p:spTgt spid="13"/>
                </p:tgtEl>
              </p:cMediaNode>
            </p:audio>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bldLst>
      <p:bldP spid="5" grpId="0"/>
      <p:bldP spid="10" grpId="0"/>
      <p:bldP spid="11" grpId="0"/>
    </p:bldLst>
  </p:timing>
  <p:extLst>
    <p:ext uri="{E180D4A7-C9FB-4DFB-919C-405C955672EB}">
      <p14:showEvtLst xmlns:p14="http://schemas.microsoft.com/office/powerpoint/2010/main">
        <p14:playEvt time="1367" objId="2"/>
        <p14:stopEvt time="4896" objId="2"/>
        <p14:playEvt time="5770" objId="13"/>
        <p14:stopEvt time="10238" objId="13"/>
        <p14:playEvt time="11231" objId="3"/>
        <p14:stopEvt time="22969" objId="3"/>
        <p14:playEvt time="23761" objId="6"/>
        <p14:stopEvt time="34959"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10511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Solution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42;p66">
            <a:extLst>
              <a:ext uri="{FF2B5EF4-FFF2-40B4-BE49-F238E27FC236}">
                <a16:creationId xmlns:a16="http://schemas.microsoft.com/office/drawing/2014/main" id="{278ECEC0-673E-BCEA-DA51-836B037B7CFC}"/>
              </a:ext>
            </a:extLst>
          </p:cNvPr>
          <p:cNvSpPr txBox="1">
            <a:spLocks/>
          </p:cNvSpPr>
          <p:nvPr/>
        </p:nvSpPr>
        <p:spPr>
          <a:xfrm>
            <a:off x="861453" y="1072703"/>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25400" indent="0">
              <a:lnSpc>
                <a:spcPct val="150000"/>
              </a:lnSpc>
              <a:buNone/>
            </a:pPr>
            <a:r>
              <a:rPr lang="en-US" sz="1800" dirty="0">
                <a:latin typeface="Montserrat" panose="00000500000000000000" pitchFamily="2" charset="0"/>
                <a:ea typeface="DengXian" panose="02010600030101010101" pitchFamily="2" charset="-122"/>
                <a:cs typeface="Times New Roman" panose="02020603050405020304" pitchFamily="18" charset="0"/>
              </a:rPr>
              <a:t>Phone </a:t>
            </a:r>
            <a:r>
              <a:rPr lang="en-US" sz="2000" dirty="0">
                <a:latin typeface="Montserrat" panose="00000500000000000000" pitchFamily="2" charset="0"/>
                <a:ea typeface="DengXian" panose="02010600030101010101" pitchFamily="2" charset="-122"/>
                <a:cs typeface="Times New Roman" panose="02020603050405020304" pitchFamily="18" charset="0"/>
              </a:rPr>
              <a:t>App</a:t>
            </a:r>
            <a:endParaRPr lang="en-SG" sz="18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6" name="Google Shape;2142;p66">
            <a:extLst>
              <a:ext uri="{FF2B5EF4-FFF2-40B4-BE49-F238E27FC236}">
                <a16:creationId xmlns:a16="http://schemas.microsoft.com/office/drawing/2014/main" id="{ED2945B9-B1AC-1FF3-964B-313A16DF17F6}"/>
              </a:ext>
            </a:extLst>
          </p:cNvPr>
          <p:cNvSpPr txBox="1">
            <a:spLocks/>
          </p:cNvSpPr>
          <p:nvPr/>
        </p:nvSpPr>
        <p:spPr>
          <a:xfrm>
            <a:off x="938495" y="1794353"/>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1800" dirty="0">
                <a:latin typeface="Montserrat" panose="00000500000000000000" pitchFamily="2" charset="0"/>
                <a:ea typeface="DengXian" panose="02010600030101010101" pitchFamily="2" charset="-122"/>
                <a:cs typeface="Times New Roman" panose="02020603050405020304" pitchFamily="18" charset="0"/>
              </a:rPr>
              <a:t>Predicting Risk of Diabetes</a:t>
            </a:r>
            <a:endParaRPr lang="en-SG" sz="18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7" name="Google Shape;2142;p66">
            <a:extLst>
              <a:ext uri="{FF2B5EF4-FFF2-40B4-BE49-F238E27FC236}">
                <a16:creationId xmlns:a16="http://schemas.microsoft.com/office/drawing/2014/main" id="{D94248DB-3B4A-B952-2317-345F1F5B8942}"/>
              </a:ext>
            </a:extLst>
          </p:cNvPr>
          <p:cNvSpPr txBox="1">
            <a:spLocks/>
          </p:cNvSpPr>
          <p:nvPr/>
        </p:nvSpPr>
        <p:spPr>
          <a:xfrm>
            <a:off x="938495" y="2516003"/>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1800" dirty="0">
                <a:latin typeface="Montserrat" panose="00000500000000000000" pitchFamily="2" charset="0"/>
                <a:ea typeface="DengXian" panose="02010600030101010101" pitchFamily="2" charset="-122"/>
                <a:cs typeface="Times New Roman" panose="02020603050405020304" pitchFamily="18" charset="0"/>
              </a:rPr>
              <a:t>Lifestyle Recommender</a:t>
            </a:r>
            <a:endParaRPr lang="en-SG" sz="1800" dirty="0">
              <a:effectLst/>
              <a:latin typeface="Montserrat" panose="00000500000000000000" pitchFamily="2" charset="0"/>
              <a:ea typeface="DengXian" panose="02010600030101010101" pitchFamily="2" charset="-122"/>
              <a:cs typeface="Times New Roman" panose="02020603050405020304" pitchFamily="18" charset="0"/>
            </a:endParaRPr>
          </a:p>
        </p:txBody>
      </p:sp>
      <p:sp>
        <p:nvSpPr>
          <p:cNvPr id="8" name="Google Shape;2142;p66">
            <a:extLst>
              <a:ext uri="{FF2B5EF4-FFF2-40B4-BE49-F238E27FC236}">
                <a16:creationId xmlns:a16="http://schemas.microsoft.com/office/drawing/2014/main" id="{E5EA88C1-8C81-F1C3-0201-1A7912E74CB5}"/>
              </a:ext>
            </a:extLst>
          </p:cNvPr>
          <p:cNvSpPr txBox="1">
            <a:spLocks/>
          </p:cNvSpPr>
          <p:nvPr/>
        </p:nvSpPr>
        <p:spPr>
          <a:xfrm>
            <a:off x="938495" y="3237653"/>
            <a:ext cx="5855493" cy="627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368300" indent="-342900">
              <a:lnSpc>
                <a:spcPct val="150000"/>
              </a:lnSpc>
            </a:pPr>
            <a:r>
              <a:rPr lang="en-US" sz="1800" dirty="0">
                <a:latin typeface="Montserrat" panose="00000500000000000000" pitchFamily="2" charset="0"/>
                <a:ea typeface="DengXian" panose="02010600030101010101" pitchFamily="2" charset="-122"/>
                <a:cs typeface="Times New Roman" panose="02020603050405020304" pitchFamily="18" charset="0"/>
              </a:rPr>
              <a:t>Detect Diabetic Retinopathy</a:t>
            </a:r>
            <a:endParaRPr lang="en-SG" sz="1800" dirty="0">
              <a:effectLst/>
              <a:latin typeface="Montserrat" panose="00000500000000000000" pitchFamily="2" charset="0"/>
              <a:ea typeface="DengXian" panose="02010600030101010101" pitchFamily="2" charset="-122"/>
              <a:cs typeface="Times New Roman" panose="02020603050405020304" pitchFamily="18" charset="0"/>
            </a:endParaRPr>
          </a:p>
        </p:txBody>
      </p:sp>
      <p:pic>
        <p:nvPicPr>
          <p:cNvPr id="2" name="Solution_1">
            <a:hlinkClick r:id="" action="ppaction://media"/>
            <a:extLst>
              <a:ext uri="{FF2B5EF4-FFF2-40B4-BE49-F238E27FC236}">
                <a16:creationId xmlns:a16="http://schemas.microsoft.com/office/drawing/2014/main" id="{566B82F5-DB53-54A9-C37D-6466290C616B}"/>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8213725" y="-716714"/>
            <a:ext cx="487363" cy="487363"/>
          </a:xfrm>
          <a:prstGeom prst="rect">
            <a:avLst/>
          </a:prstGeom>
        </p:spPr>
      </p:pic>
      <p:pic>
        <p:nvPicPr>
          <p:cNvPr id="3" name="Solution_2">
            <a:hlinkClick r:id="" action="ppaction://media"/>
            <a:extLst>
              <a:ext uri="{FF2B5EF4-FFF2-40B4-BE49-F238E27FC236}">
                <a16:creationId xmlns:a16="http://schemas.microsoft.com/office/drawing/2014/main" id="{EE85DC8A-67E2-EF5F-DDB9-946607B9E313}"/>
              </a:ext>
            </a:extLst>
          </p:cNvPr>
          <p:cNvPicPr>
            <a:picLocks noChangeAspect="1"/>
          </p:cNvPicPr>
          <p:nvPr>
            <a:audioFile r:link="rId5"/>
            <p:extLst>
              <p:ext uri="{DAA4B4D4-6D71-4841-9C94-3DE7FCFB9230}">
                <p14:media xmlns:p14="http://schemas.microsoft.com/office/powerpoint/2010/main" r:embed="rId4"/>
              </p:ext>
            </p:extLst>
          </p:nvPr>
        </p:nvPicPr>
        <p:blipFill>
          <a:blip r:embed="rId20"/>
          <a:stretch>
            <a:fillRect/>
          </a:stretch>
        </p:blipFill>
        <p:spPr>
          <a:xfrm>
            <a:off x="8252076" y="201343"/>
            <a:ext cx="487363" cy="487363"/>
          </a:xfrm>
          <a:prstGeom prst="rect">
            <a:avLst/>
          </a:prstGeom>
        </p:spPr>
      </p:pic>
      <p:pic>
        <p:nvPicPr>
          <p:cNvPr id="4" name="Solution_2_A">
            <a:hlinkClick r:id="" action="ppaction://media"/>
            <a:extLst>
              <a:ext uri="{FF2B5EF4-FFF2-40B4-BE49-F238E27FC236}">
                <a16:creationId xmlns:a16="http://schemas.microsoft.com/office/drawing/2014/main" id="{B82C06E2-78C2-4CCB-C5A7-08845EBF5EC7}"/>
              </a:ext>
            </a:extLst>
          </p:cNvPr>
          <p:cNvPicPr>
            <a:picLocks noChangeAspect="1"/>
          </p:cNvPicPr>
          <p:nvPr>
            <a:audioFile r:link="rId7"/>
            <p:extLst>
              <p:ext uri="{DAA4B4D4-6D71-4841-9C94-3DE7FCFB9230}">
                <p14:media xmlns:p14="http://schemas.microsoft.com/office/powerpoint/2010/main" r:embed="rId6"/>
              </p:ext>
            </p:extLst>
          </p:nvPr>
        </p:nvPicPr>
        <p:blipFill>
          <a:blip r:embed="rId20"/>
          <a:stretch>
            <a:fillRect/>
          </a:stretch>
        </p:blipFill>
        <p:spPr>
          <a:xfrm>
            <a:off x="8261851" y="1038666"/>
            <a:ext cx="487363" cy="487363"/>
          </a:xfrm>
          <a:prstGeom prst="rect">
            <a:avLst/>
          </a:prstGeom>
        </p:spPr>
      </p:pic>
      <p:pic>
        <p:nvPicPr>
          <p:cNvPr id="9" name="Solution_3">
            <a:hlinkClick r:id="" action="ppaction://media"/>
            <a:extLst>
              <a:ext uri="{FF2B5EF4-FFF2-40B4-BE49-F238E27FC236}">
                <a16:creationId xmlns:a16="http://schemas.microsoft.com/office/drawing/2014/main" id="{9C928E33-AA88-A265-E8BC-76ED06DD4C7C}"/>
              </a:ext>
            </a:extLst>
          </p:cNvPr>
          <p:cNvPicPr>
            <a:picLocks noChangeAspect="1"/>
          </p:cNvPicPr>
          <p:nvPr>
            <a:audioFile r:link="rId9"/>
            <p:extLst>
              <p:ext uri="{DAA4B4D4-6D71-4841-9C94-3DE7FCFB9230}">
                <p14:media xmlns:p14="http://schemas.microsoft.com/office/powerpoint/2010/main" r:embed="rId8"/>
              </p:ext>
            </p:extLst>
          </p:nvPr>
        </p:nvPicPr>
        <p:blipFill>
          <a:blip r:embed="rId20"/>
          <a:stretch>
            <a:fillRect/>
          </a:stretch>
        </p:blipFill>
        <p:spPr>
          <a:xfrm>
            <a:off x="8261851" y="2012807"/>
            <a:ext cx="487363" cy="487363"/>
          </a:xfrm>
          <a:prstGeom prst="rect">
            <a:avLst/>
          </a:prstGeom>
        </p:spPr>
      </p:pic>
      <p:pic>
        <p:nvPicPr>
          <p:cNvPr id="10" name="Solution_3_A">
            <a:hlinkClick r:id="" action="ppaction://media"/>
            <a:extLst>
              <a:ext uri="{FF2B5EF4-FFF2-40B4-BE49-F238E27FC236}">
                <a16:creationId xmlns:a16="http://schemas.microsoft.com/office/drawing/2014/main" id="{AF2776B5-B92B-C5C8-4E4F-A30FB0B66AC6}"/>
              </a:ext>
            </a:extLst>
          </p:cNvPr>
          <p:cNvPicPr>
            <a:picLocks noChangeAspect="1"/>
          </p:cNvPicPr>
          <p:nvPr>
            <a:audioFile r:link="rId11"/>
            <p:extLst>
              <p:ext uri="{DAA4B4D4-6D71-4841-9C94-3DE7FCFB9230}">
                <p14:media xmlns:p14="http://schemas.microsoft.com/office/powerpoint/2010/main" r:embed="rId10"/>
              </p:ext>
            </p:extLst>
          </p:nvPr>
        </p:nvPicPr>
        <p:blipFill>
          <a:blip r:embed="rId20"/>
          <a:stretch>
            <a:fillRect/>
          </a:stretch>
        </p:blipFill>
        <p:spPr>
          <a:xfrm>
            <a:off x="8261851" y="2752348"/>
            <a:ext cx="487363" cy="487363"/>
          </a:xfrm>
          <a:prstGeom prst="rect">
            <a:avLst/>
          </a:prstGeom>
        </p:spPr>
      </p:pic>
      <p:pic>
        <p:nvPicPr>
          <p:cNvPr id="11" name="Solution_4">
            <a:hlinkClick r:id="" action="ppaction://media"/>
            <a:extLst>
              <a:ext uri="{FF2B5EF4-FFF2-40B4-BE49-F238E27FC236}">
                <a16:creationId xmlns:a16="http://schemas.microsoft.com/office/drawing/2014/main" id="{96893FC4-E043-D6A3-1606-37E4118636A1}"/>
              </a:ext>
            </a:extLst>
          </p:cNvPr>
          <p:cNvPicPr>
            <a:picLocks noChangeAspect="1"/>
          </p:cNvPicPr>
          <p:nvPr>
            <a:audioFile r:link="rId13"/>
            <p:extLst>
              <p:ext uri="{DAA4B4D4-6D71-4841-9C94-3DE7FCFB9230}">
                <p14:media xmlns:p14="http://schemas.microsoft.com/office/powerpoint/2010/main" r:embed="rId12"/>
              </p:ext>
            </p:extLst>
          </p:nvPr>
        </p:nvPicPr>
        <p:blipFill>
          <a:blip r:embed="rId20"/>
          <a:stretch>
            <a:fillRect/>
          </a:stretch>
        </p:blipFill>
        <p:spPr>
          <a:xfrm>
            <a:off x="8261851" y="3415886"/>
            <a:ext cx="487363" cy="487363"/>
          </a:xfrm>
          <a:prstGeom prst="rect">
            <a:avLst/>
          </a:prstGeom>
        </p:spPr>
      </p:pic>
      <p:pic>
        <p:nvPicPr>
          <p:cNvPr id="12" name="Solution_4_A">
            <a:hlinkClick r:id="" action="ppaction://media"/>
            <a:extLst>
              <a:ext uri="{FF2B5EF4-FFF2-40B4-BE49-F238E27FC236}">
                <a16:creationId xmlns:a16="http://schemas.microsoft.com/office/drawing/2014/main" id="{E1D27FF1-A7D4-92DB-3158-9E14A8FA1C91}"/>
              </a:ext>
            </a:extLst>
          </p:cNvPr>
          <p:cNvPicPr>
            <a:picLocks noChangeAspect="1"/>
          </p:cNvPicPr>
          <p:nvPr>
            <a:audioFile r:link="rId15"/>
            <p:extLst>
              <p:ext uri="{DAA4B4D4-6D71-4841-9C94-3DE7FCFB9230}">
                <p14:media xmlns:p14="http://schemas.microsoft.com/office/powerpoint/2010/main" r:embed="rId14"/>
              </p:ext>
            </p:extLst>
          </p:nvPr>
        </p:nvPicPr>
        <p:blipFill>
          <a:blip r:embed="rId20"/>
          <a:stretch>
            <a:fillRect/>
          </a:stretch>
        </p:blipFill>
        <p:spPr>
          <a:xfrm>
            <a:off x="8261851" y="3987656"/>
            <a:ext cx="487363" cy="487363"/>
          </a:xfrm>
          <a:prstGeom prst="rect">
            <a:avLst/>
          </a:prstGeom>
        </p:spPr>
      </p:pic>
      <p:pic>
        <p:nvPicPr>
          <p:cNvPr id="14" name="Audio 13">
            <a:hlinkClick r:id="" action="ppaction://media"/>
            <a:extLst>
              <a:ext uri="{FF2B5EF4-FFF2-40B4-BE49-F238E27FC236}">
                <a16:creationId xmlns:a16="http://schemas.microsoft.com/office/drawing/2014/main" id="{4146F9B8-B694-F81E-E120-5908FFF4FC9E}"/>
              </a:ext>
            </a:extLst>
          </p:cNvPr>
          <p:cNvPicPr>
            <a:picLocks noChangeAspect="1"/>
          </p:cNvPicPr>
          <p:nvPr>
            <a:audioFile r:link="rId17"/>
            <p:extLst>
              <p:ext uri="{DAA4B4D4-6D71-4841-9C94-3DE7FCFB9230}">
                <p14:media xmlns:p14="http://schemas.microsoft.com/office/powerpoint/2010/main" r:embed="rId16"/>
              </p:ext>
            </p:extLst>
          </p:nvPr>
        </p:nvPicPr>
        <p:blipFill>
          <a:blip r:embed="rId20"/>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948756469"/>
      </p:ext>
    </p:extLst>
  </p:cSld>
  <p:clrMapOvr>
    <a:masterClrMapping/>
  </p:clrMapOvr>
  <mc:AlternateContent xmlns:mc="http://schemas.openxmlformats.org/markup-compatibility/2006">
    <mc:Choice xmlns:p14="http://schemas.microsoft.com/office/powerpoint/2010/main" Requires="p14">
      <p:transition spd="slow" p14:dur="2000" advTm="52128"/>
    </mc:Choice>
    <mc:Fallback>
      <p:transition spd="slow" advTm="52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 presetClass="mediacall" presetSubtype="0" fill="hold" nodeType="withEffect">
                                  <p:stCondLst>
                                    <p:cond delay="0"/>
                                  </p:stCondLst>
                                  <p:childTnLst>
                                    <p:cmd type="call" cmd="playFrom(0.0)">
                                      <p:cBhvr>
                                        <p:cTn id="11" dur="6528"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 presetClass="mediacall" presetSubtype="0" fill="hold" nodeType="withEffect">
                                  <p:stCondLst>
                                    <p:cond delay="0"/>
                                  </p:stCondLst>
                                  <p:childTnLst>
                                    <p:cmd type="call" cmd="playFrom(0.0)">
                                      <p:cBhvr>
                                        <p:cTn id="18" dur="2712" fill="hold"/>
                                        <p:tgtEl>
                                          <p:spTgt spid="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2" fill="hold"/>
                                        <p:tgtEl>
                                          <p:spTgt spid="4"/>
                                        </p:tgtEl>
                                      </p:cBhvr>
                                    </p:cmd>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 presetClass="mediacall" presetSubtype="0" fill="hold" nodeType="withEffect">
                                  <p:stCondLst>
                                    <p:cond delay="0"/>
                                  </p:stCondLst>
                                  <p:childTnLst>
                                    <p:cmd type="call" cmd="playFrom(0.0)">
                                      <p:cBhvr>
                                        <p:cTn id="29" dur="2448" fill="hold"/>
                                        <p:tgtEl>
                                          <p:spTgt spid="9"/>
                                        </p:tgtEl>
                                      </p:cBhvr>
                                    </p:cmd>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3104" fill="hold"/>
                                        <p:tgtEl>
                                          <p:spTgt spid="10"/>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mediacall" presetSubtype="0" fill="hold" nodeType="withEffect">
                                  <p:stCondLst>
                                    <p:cond delay="0"/>
                                  </p:stCondLst>
                                  <p:childTnLst>
                                    <p:cmd type="call" cmd="playFrom(0.0)">
                                      <p:cBhvr>
                                        <p:cTn id="39" dur="2760" fill="hold"/>
                                        <p:tgtEl>
                                          <p:spTgt spid="11"/>
                                        </p:tgtEl>
                                      </p:cBhvr>
                                    </p:cmd>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147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2"/>
                </p:tgtEl>
              </p:cMediaNode>
            </p:audio>
            <p:audio>
              <p:cMediaNode vol="80000" showWhenStopped="0">
                <p:cTn id="45" fill="hold" display="0">
                  <p:stCondLst>
                    <p:cond delay="indefinite"/>
                  </p:stCondLst>
                  <p:endCondLst>
                    <p:cond evt="onStopAudio" delay="0">
                      <p:tgtEl>
                        <p:sldTgt/>
                      </p:tgtEl>
                    </p:cond>
                  </p:endCondLst>
                </p:cTn>
                <p:tgtEl>
                  <p:spTgt spid="3"/>
                </p:tgtEl>
              </p:cMediaNode>
            </p:audio>
            <p:audio>
              <p:cMediaNode vol="80000" showWhenStopped="0">
                <p:cTn id="46" fill="hold" display="0">
                  <p:stCondLst>
                    <p:cond delay="indefinite"/>
                  </p:stCondLst>
                  <p:endCondLst>
                    <p:cond evt="onStopAudio" delay="0">
                      <p:tgtEl>
                        <p:sldTgt/>
                      </p:tgtEl>
                    </p:cond>
                  </p:endCondLst>
                </p:cTn>
                <p:tgtEl>
                  <p:spTgt spid="4"/>
                </p:tgtEl>
              </p:cMediaNode>
            </p:audio>
            <p:audio>
              <p:cMediaNode vol="80000" showWhenStopped="0">
                <p:cTn id="47" fill="hold" display="0">
                  <p:stCondLst>
                    <p:cond delay="indefinite"/>
                  </p:stCondLst>
                  <p:endCondLst>
                    <p:cond evt="onStopAudio" delay="0">
                      <p:tgtEl>
                        <p:sldTgt/>
                      </p:tgtEl>
                    </p:cond>
                  </p:endCondLst>
                </p:cTn>
                <p:tgtEl>
                  <p:spTgt spid="9"/>
                </p:tgtEl>
              </p:cMediaNode>
            </p:audio>
            <p:audio>
              <p:cMediaNode vol="80000" showWhenStopped="0">
                <p:cTn id="48" fill="hold" display="0">
                  <p:stCondLst>
                    <p:cond delay="indefinite"/>
                  </p:stCondLst>
                  <p:endCondLst>
                    <p:cond evt="onStopAudio" delay="0">
                      <p:tgtEl>
                        <p:sldTgt/>
                      </p:tgtEl>
                    </p:cond>
                  </p:endCondLst>
                </p:cTn>
                <p:tgtEl>
                  <p:spTgt spid="10"/>
                </p:tgtEl>
              </p:cMediaNode>
            </p:audio>
            <p:audio>
              <p:cMediaNode vol="80000" showWhenStopped="0">
                <p:cTn id="49" fill="hold" display="0">
                  <p:stCondLst>
                    <p:cond delay="indefinite"/>
                  </p:stCondLst>
                  <p:endCondLst>
                    <p:cond evt="onStopAudio" delay="0">
                      <p:tgtEl>
                        <p:sldTgt/>
                      </p:tgtEl>
                    </p:cond>
                  </p:endCondLst>
                </p:cTn>
                <p:tgtEl>
                  <p:spTgt spid="11"/>
                </p:tgtEl>
              </p:cMediaNode>
            </p:audio>
            <p:audio>
              <p:cMediaNode vol="80000" showWhenStopped="0">
                <p:cTn id="50" fill="hold" display="0">
                  <p:stCondLst>
                    <p:cond delay="indefinite"/>
                  </p:stCondLst>
                  <p:endCondLst>
                    <p:cond evt="onStopAudio" delay="0">
                      <p:tgtEl>
                        <p:sldTgt/>
                      </p:tgtEl>
                    </p:cond>
                  </p:endCondLst>
                </p:cTn>
                <p:tgtEl>
                  <p:spTgt spid="12"/>
                </p:tgtEl>
              </p:cMediaNode>
            </p:audio>
            <p:audio isNarration="1">
              <p:cMediaNode vol="80000" showWhenStopped="0">
                <p:cTn id="51" fill="hold" display="0">
                  <p:stCondLst>
                    <p:cond delay="indefinite"/>
                  </p:stCondLst>
                  <p:endCondLst>
                    <p:cond evt="onStopAudio" delay="0">
                      <p:tgtEl>
                        <p:sldTgt/>
                      </p:tgtEl>
                    </p:cond>
                  </p:endCondLst>
                </p:cTn>
                <p:tgtEl>
                  <p:spTgt spid="14"/>
                </p:tgtEl>
              </p:cMediaNode>
            </p:audio>
          </p:childTnLst>
        </p:cTn>
      </p:par>
    </p:tnLst>
    <p:bldLst>
      <p:bldP spid="5" grpId="0"/>
      <p:bldP spid="6" grpId="0"/>
      <p:bldP spid="7" grpId="0"/>
      <p:bldP spid="8" grpId="0"/>
    </p:bldLst>
  </p:timing>
  <p:extLst>
    <p:ext uri="{E180D4A7-C9FB-4DFB-919C-405C955672EB}">
      <p14:showEvtLst xmlns:p14="http://schemas.microsoft.com/office/powerpoint/2010/main">
        <p14:playEvt time="10" objId="2"/>
        <p14:stopEvt time="6575" objId="2"/>
        <p14:playEvt time="7149" objId="3"/>
        <p14:stopEvt time="9898" objId="3"/>
        <p14:playEvt time="11410" objId="4"/>
        <p14:stopEvt time="17158" objId="4"/>
        <p14:playEvt time="18039" objId="9"/>
        <p14:stopEvt time="20528" objId="9"/>
        <p14:playEvt time="21907" objId="10"/>
        <p14:stopEvt time="35062" objId="10"/>
        <p14:playEvt time="36263" objId="11"/>
        <p14:stopEvt time="39059" objId="11"/>
        <p14:playEvt time="39727" objId="12"/>
        <p14:stopEvt time="51247" objId="1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3" name="Subtitle 2">
            <a:extLst>
              <a:ext uri="{FF2B5EF4-FFF2-40B4-BE49-F238E27FC236}">
                <a16:creationId xmlns:a16="http://schemas.microsoft.com/office/drawing/2014/main" id="{5589C662-4268-45A1-A056-B3AD4FEB7FE2}"/>
              </a:ext>
            </a:extLst>
          </p:cNvPr>
          <p:cNvSpPr>
            <a:spLocks noGrp="1"/>
          </p:cNvSpPr>
          <p:nvPr>
            <p:ph type="subTitle" idx="1"/>
          </p:nvPr>
        </p:nvSpPr>
        <p:spPr/>
        <p:txBody>
          <a:bodyPr/>
          <a:lstStyle/>
          <a:p>
            <a:endParaRPr lang="en-SG" dirty="0"/>
          </a:p>
        </p:txBody>
      </p:sp>
    </p:spTree>
  </p:cSld>
  <p:clrMapOvr>
    <a:masterClrMapping/>
  </p:clrMapOvr>
  <mc:AlternateContent xmlns:mc="http://schemas.openxmlformats.org/markup-compatibility/2006" xmlns:p14="http://schemas.microsoft.com/office/powerpoint/2010/main">
    <mc:Choice Requires="p14">
      <p:transition spd="slow" p14:dur="2000" advTm="3320"/>
    </mc:Choice>
    <mc:Fallback xmlns="">
      <p:transition spd="slow" advTm="332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A8C29A08-4BF5-0D4C-CE03-65B0EE727AA0}"/>
              </a:ext>
            </a:extLst>
          </p:cNvPr>
          <p:cNvPicPr>
            <a:picLocks noChangeAspect="1"/>
          </p:cNvPicPr>
          <p:nvPr/>
        </p:nvPicPr>
        <p:blipFill>
          <a:blip r:embed="rId4"/>
          <a:stretch>
            <a:fillRect/>
          </a:stretch>
        </p:blipFill>
        <p:spPr>
          <a:xfrm>
            <a:off x="2857499" y="1042985"/>
            <a:ext cx="2800351" cy="2800351"/>
          </a:xfrm>
          <a:prstGeom prst="rect">
            <a:avLst/>
          </a:prstGeom>
        </p:spPr>
      </p:pic>
    </p:spTree>
    <p:extLst>
      <p:ext uri="{BB962C8B-B14F-4D97-AF65-F5344CB8AC3E}">
        <p14:creationId xmlns:p14="http://schemas.microsoft.com/office/powerpoint/2010/main" val="2864618740"/>
      </p:ext>
    </p:extLst>
  </p:cSld>
  <p:clrMapOvr>
    <a:masterClrMapping/>
  </p:clrMapOvr>
  <mc:AlternateContent xmlns:mc="http://schemas.openxmlformats.org/markup-compatibility/2006" xmlns:p14="http://schemas.microsoft.com/office/powerpoint/2010/main">
    <mc:Choice Requires="p14">
      <p:transition spd="slow" p14:dur="2000" advTm="7216"/>
    </mc:Choice>
    <mc:Fallback xmlns="">
      <p:transition spd="slow" advTm="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1-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8"/>
          <a:srcRect/>
          <a:stretch/>
        </p:blipFill>
        <p:spPr>
          <a:xfrm>
            <a:off x="1850344" y="800091"/>
            <a:ext cx="2090196" cy="3443286"/>
          </a:xfrm>
          <a:prstGeom prst="rect">
            <a:avLst/>
          </a:prstGeom>
        </p:spPr>
      </p:pic>
      <p:pic>
        <p:nvPicPr>
          <p:cNvPr id="7" name="D2-1.mp3" descr="D2-1.mp3">
            <a:hlinkClick r:id="" action="ppaction://media"/>
            <a:extLst>
              <a:ext uri="{FF2B5EF4-FFF2-40B4-BE49-F238E27FC236}">
                <a16:creationId xmlns:a16="http://schemas.microsoft.com/office/drawing/2014/main" id="{69B30603-7D8E-E4B3-1E27-BE365714A2C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652000" y="2609057"/>
            <a:ext cx="812800" cy="812800"/>
          </a:xfrm>
          <a:prstGeom prst="rect">
            <a:avLst/>
          </a:prstGeom>
        </p:spPr>
      </p:pic>
      <p:sp>
        <p:nvSpPr>
          <p:cNvPr id="8" name="Oval 7">
            <a:extLst>
              <a:ext uri="{FF2B5EF4-FFF2-40B4-BE49-F238E27FC236}">
                <a16:creationId xmlns:a16="http://schemas.microsoft.com/office/drawing/2014/main" id="{72D96DA9-9B5E-356B-950D-32A4EAA37B4D}"/>
              </a:ext>
            </a:extLst>
          </p:cNvPr>
          <p:cNvSpPr/>
          <p:nvPr/>
        </p:nvSpPr>
        <p:spPr>
          <a:xfrm>
            <a:off x="-785813" y="1914515"/>
            <a:ext cx="471488" cy="471487"/>
          </a:xfrm>
          <a:prstGeom prst="ellipse">
            <a:avLst/>
          </a:prstGeom>
          <a:solidFill>
            <a:schemeClr val="accent1">
              <a:alpha val="338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m-freemusic-happy-and-joyful-children.mp3" descr="fm-freemusic-happy-and-joyful-children.mp3">
            <a:hlinkClick r:id="" action="ppaction://media"/>
            <a:extLst>
              <a:ext uri="{FF2B5EF4-FFF2-40B4-BE49-F238E27FC236}">
                <a16:creationId xmlns:a16="http://schemas.microsoft.com/office/drawing/2014/main" id="{94E2988D-C699-9580-FAEC-C18C34EC889B}"/>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9245600" y="661402"/>
            <a:ext cx="812800" cy="812800"/>
          </a:xfrm>
          <a:prstGeom prst="rect">
            <a:avLst/>
          </a:prstGeom>
        </p:spPr>
      </p:pic>
    </p:spTree>
    <p:custDataLst>
      <p:tags r:id="rId1"/>
    </p:custDataLst>
    <p:extLst>
      <p:ext uri="{BB962C8B-B14F-4D97-AF65-F5344CB8AC3E}">
        <p14:creationId xmlns:p14="http://schemas.microsoft.com/office/powerpoint/2010/main" val="2862978500"/>
      </p:ext>
    </p:extLst>
  </p:cSld>
  <p:clrMapOvr>
    <a:masterClrMapping/>
  </p:clrMapOvr>
  <mc:AlternateContent xmlns:mc="http://schemas.openxmlformats.org/markup-compatibility/2006" xmlns:p14="http://schemas.microsoft.com/office/powerpoint/2010/main">
    <mc:Choice Requires="p14">
      <p:transition spd="slow" p14:dur="2000" advTm="7844"/>
    </mc:Choice>
    <mc:Fallback xmlns="">
      <p:transition spd="slow" advTm="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 presetClass="entr" presetSubtype="4"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ppt_x"/>
                                          </p:val>
                                        </p:tav>
                                        <p:tav tm="100000">
                                          <p:val>
                                            <p:strVal val="#ppt_x"/>
                                          </p:val>
                                        </p:tav>
                                      </p:tavLst>
                                    </p:anim>
                                    <p:anim calcmode="lin" valueType="num">
                                      <p:cBhvr additive="base">
                                        <p:cTn id="10" dur="500" fill="hold"/>
                                        <p:tgtEl>
                                          <p:spTgt spid="25"/>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1" presetClass="mediacall" presetSubtype="0" fill="hold" nodeType="withEffect">
                                  <p:stCondLst>
                                    <p:cond delay="0"/>
                                  </p:stCondLst>
                                  <p:childTnLst>
                                    <p:cmd type="call" cmd="playFrom(0.0)">
                                      <p:cBhvr>
                                        <p:cTn id="16" dur="6768"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2726 -0.00648 L 0.37674 0.20154 " pathEditMode="relative" rAng="0" ptsTypes="AA">
                                      <p:cBhvr>
                                        <p:cTn id="20" dur="2000" fill="hold"/>
                                        <p:tgtEl>
                                          <p:spTgt spid="8"/>
                                        </p:tgtEl>
                                        <p:attrNameLst>
                                          <p:attrName>ppt_x</p:attrName>
                                          <p:attrName>ppt_y</p:attrName>
                                        </p:attrNameLst>
                                      </p:cBhvr>
                                      <p:rCtr x="17465" y="10401"/>
                                    </p:animMotion>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7"/>
                </p:tgtEl>
              </p:cMediaNode>
            </p:audio>
            <p:audio>
              <p:cMediaNode vol="6061" numSld="5" showWhenStopped="0">
                <p:cTn id="22" repeatCount="indefinite" fill="hold" display="0">
                  <p:stCondLst>
                    <p:cond delay="indefinite"/>
                  </p:stCondLst>
                  <p:endCondLst>
                    <p:cond evt="onStopAudio" delay="0">
                      <p:tgtEl>
                        <p:sldTgt/>
                      </p:tgtEl>
                    </p:cond>
                  </p:endCondLst>
                </p:cTn>
                <p:tgtEl>
                  <p:spTgt spid="9"/>
                </p:tgtEl>
              </p:cMediaNode>
            </p:audio>
          </p:childTnLst>
        </p:cTn>
      </p:par>
    </p:tnLst>
    <p:bldLst>
      <p:bldP spid="25" grpId="0" animBg="1"/>
      <p:bldP spid="8" grpId="0" animBg="1"/>
    </p:bldLst>
  </p:timing>
  <p:extLst>
    <p:ext uri="{E180D4A7-C9FB-4DFB-919C-405C955672EB}">
      <p14:showEvtLst xmlns:p14="http://schemas.microsoft.com/office/powerpoint/2010/main">
        <p14:playEvt time="286" objId="9"/>
        <p14:playEvt time="347" objId="7"/>
        <p14:stopEvt time="7140"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5" name="Google Shape;2144;p66">
            <a:extLst>
              <a:ext uri="{FF2B5EF4-FFF2-40B4-BE49-F238E27FC236}">
                <a16:creationId xmlns:a16="http://schemas.microsoft.com/office/drawing/2014/main" id="{5DD6AA46-8CAA-CAFC-2D03-DED6157237F9}"/>
              </a:ext>
            </a:extLst>
          </p:cNvPr>
          <p:cNvSpPr/>
          <p:nvPr/>
        </p:nvSpPr>
        <p:spPr>
          <a:xfrm>
            <a:off x="1757522" y="431946"/>
            <a:ext cx="2275841" cy="451228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1324DF6-DC25-C95A-E222-3609BEB92286}"/>
              </a:ext>
            </a:extLst>
          </p:cNvPr>
          <p:cNvPicPr>
            <a:picLocks noChangeAspect="1"/>
          </p:cNvPicPr>
          <p:nvPr/>
        </p:nvPicPr>
        <p:blipFill>
          <a:blip r:embed="rId6"/>
          <a:srcRect/>
          <a:stretch/>
        </p:blipFill>
        <p:spPr>
          <a:xfrm>
            <a:off x="1850344" y="815580"/>
            <a:ext cx="2090196" cy="3412307"/>
          </a:xfrm>
          <a:prstGeom prst="rect">
            <a:avLst/>
          </a:prstGeom>
        </p:spPr>
      </p:pic>
      <p:sp>
        <p:nvSpPr>
          <p:cNvPr id="2" name="Rectangle 1">
            <a:extLst>
              <a:ext uri="{FF2B5EF4-FFF2-40B4-BE49-F238E27FC236}">
                <a16:creationId xmlns:a16="http://schemas.microsoft.com/office/drawing/2014/main" id="{FDBB65AD-1097-0559-CF6F-BAAFA16CA20F}"/>
              </a:ext>
            </a:extLst>
          </p:cNvPr>
          <p:cNvSpPr/>
          <p:nvPr/>
        </p:nvSpPr>
        <p:spPr>
          <a:xfrm>
            <a:off x="2171700" y="3314700"/>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5692C6-630D-4FF6-B23E-1B1B5130EF7E}"/>
              </a:ext>
            </a:extLst>
          </p:cNvPr>
          <p:cNvSpPr/>
          <p:nvPr/>
        </p:nvSpPr>
        <p:spPr>
          <a:xfrm>
            <a:off x="2171700" y="3672870"/>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766DE-31F8-3345-95A8-517842E55DE3}"/>
              </a:ext>
            </a:extLst>
          </p:cNvPr>
          <p:cNvSpPr/>
          <p:nvPr/>
        </p:nvSpPr>
        <p:spPr>
          <a:xfrm>
            <a:off x="2171700" y="3999307"/>
            <a:ext cx="1457325" cy="3286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D3-1.mp3" descr="D3-1.mp3">
            <a:hlinkClick r:id="" action="ppaction://media"/>
            <a:extLst>
              <a:ext uri="{FF2B5EF4-FFF2-40B4-BE49-F238E27FC236}">
                <a16:creationId xmlns:a16="http://schemas.microsoft.com/office/drawing/2014/main" id="{A771C20D-91FD-07B9-BE5F-5ACB900F6E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494838" y="2501900"/>
            <a:ext cx="812800" cy="812800"/>
          </a:xfrm>
          <a:prstGeom prst="rect">
            <a:avLst/>
          </a:prstGeom>
        </p:spPr>
      </p:pic>
    </p:spTree>
    <p:custDataLst>
      <p:tags r:id="rId1"/>
    </p:custDataLst>
    <p:extLst>
      <p:ext uri="{BB962C8B-B14F-4D97-AF65-F5344CB8AC3E}">
        <p14:creationId xmlns:p14="http://schemas.microsoft.com/office/powerpoint/2010/main" val="1901920308"/>
      </p:ext>
    </p:extLst>
  </p:cSld>
  <p:clrMapOvr>
    <a:masterClrMapping/>
  </p:clrMapOvr>
  <mc:AlternateContent xmlns:mc="http://schemas.openxmlformats.org/markup-compatibility/2006" xmlns:p14="http://schemas.microsoft.com/office/powerpoint/2010/main">
    <mc:Choice Requires="p14">
      <p:transition spd="slow" p14:dur="2000" advTm="10353"/>
    </mc:Choice>
    <mc:Fallback xmlns="">
      <p:transition spd="slow" advTm="10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8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p:cMediaNode vol="100000">
                <p:cTn id="25" fill="hold" display="0">
                  <p:stCondLst>
                    <p:cond delay="indefinite"/>
                  </p:stCondLst>
                  <p:endCondLst>
                    <p:cond evt="onStopAudio" delay="0">
                      <p:tgtEl>
                        <p:sldTgt/>
                      </p:tgtEl>
                    </p:cond>
                  </p:endCondLst>
                </p:cTn>
                <p:tgtEl>
                  <p:spTgt spid="3"/>
                </p:tgtEl>
              </p:cMediaNode>
            </p:audio>
          </p:childTnLst>
        </p:cTn>
      </p:par>
    </p:tnLst>
    <p:bldLst>
      <p:bldP spid="2" grpId="0" animBg="1"/>
      <p:bldP spid="9" grpId="0" animBg="1"/>
      <p:bldP spid="10" grpId="0" animBg="1"/>
    </p:bldLst>
  </p:timing>
  <p:extLst>
    <p:ext uri="{E180D4A7-C9FB-4DFB-919C-405C955672EB}">
      <p14:showEvtLst xmlns:p14="http://schemas.microsoft.com/office/powerpoint/2010/main">
        <p14:playEvt time="57" objId="3"/>
        <p14:stopEvt time="9495"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10.xml><?xml version="1.0" encoding="utf-8"?>
<p:tagLst xmlns:a="http://schemas.openxmlformats.org/drawingml/2006/main" xmlns:r="http://schemas.openxmlformats.org/officeDocument/2006/relationships" xmlns:p="http://schemas.openxmlformats.org/presentationml/2006/main">
  <p:tag name="TIMING" val="|1.2|9.1|9.6"/>
</p:tagLst>
</file>

<file path=ppt/tags/tag11.xml><?xml version="1.0" encoding="utf-8"?>
<p:tagLst xmlns:a="http://schemas.openxmlformats.org/drawingml/2006/main" xmlns:r="http://schemas.openxmlformats.org/officeDocument/2006/relationships" xmlns:p="http://schemas.openxmlformats.org/presentationml/2006/main">
  <p:tag name="TIMING" val="|1.3|5.9|6"/>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1|4.6|4.9|12.7"/>
</p:tagLst>
</file>

<file path=ppt/tags/tag3.xml><?xml version="1.0" encoding="utf-8"?>
<p:tagLst xmlns:a="http://schemas.openxmlformats.org/drawingml/2006/main" xmlns:r="http://schemas.openxmlformats.org/officeDocument/2006/relationships" xmlns:p="http://schemas.openxmlformats.org/presentationml/2006/main">
  <p:tag name="TIMING" val="|7.1|4|6.8|3.6|14.5|3.2"/>
</p:tagLst>
</file>

<file path=ppt/tags/tag4.xml><?xml version="1.0" encoding="utf-8"?>
<p:tagLst xmlns:a="http://schemas.openxmlformats.org/drawingml/2006/main" xmlns:r="http://schemas.openxmlformats.org/officeDocument/2006/relationships" xmlns:p="http://schemas.openxmlformats.org/presentationml/2006/main">
  <p:tag name="TIMING" val="|1.8"/>
</p:tagLst>
</file>

<file path=ppt/tags/tag5.xml><?xml version="1.0" encoding="utf-8"?>
<p:tagLst xmlns:a="http://schemas.openxmlformats.org/drawingml/2006/main" xmlns:r="http://schemas.openxmlformats.org/officeDocument/2006/relationships" xmlns:p="http://schemas.openxmlformats.org/presentationml/2006/main">
  <p:tag name="TIMING" val="|2.3|1.8|1.5|3.6"/>
</p:tagLst>
</file>

<file path=ppt/tags/tag6.xml><?xml version="1.0" encoding="utf-8"?>
<p:tagLst xmlns:a="http://schemas.openxmlformats.org/drawingml/2006/main" xmlns:r="http://schemas.openxmlformats.org/officeDocument/2006/relationships" xmlns:p="http://schemas.openxmlformats.org/presentationml/2006/main">
  <p:tag name="TIMING" val="|2.2|7.8|5.6"/>
</p:tagLst>
</file>

<file path=ppt/tags/tag7.xml><?xml version="1.0" encoding="utf-8"?>
<p:tagLst xmlns:a="http://schemas.openxmlformats.org/drawingml/2006/main" xmlns:r="http://schemas.openxmlformats.org/officeDocument/2006/relationships" xmlns:p="http://schemas.openxmlformats.org/presentationml/2006/main">
  <p:tag name="TIMING" val="|12.6|1.9"/>
</p:tagLst>
</file>

<file path=ppt/tags/tag8.xml><?xml version="1.0" encoding="utf-8"?>
<p:tagLst xmlns:a="http://schemas.openxmlformats.org/drawingml/2006/main" xmlns:r="http://schemas.openxmlformats.org/officeDocument/2006/relationships" xmlns:p="http://schemas.openxmlformats.org/presentationml/2006/main">
  <p:tag name="TIMING" val="|2.3|1.8|1.5|3.6"/>
</p:tagLst>
</file>

<file path=ppt/tags/tag9.xml><?xml version="1.0" encoding="utf-8"?>
<p:tagLst xmlns:a="http://schemas.openxmlformats.org/drawingml/2006/main" xmlns:r="http://schemas.openxmlformats.org/officeDocument/2006/relationships" xmlns:p="http://schemas.openxmlformats.org/presentationml/2006/main">
  <p:tag name="TIMING" val="|0.6|3.9|5.3|6.7"/>
</p:tagLst>
</file>

<file path=ppt/theme/theme1.xml><?xml version="1.0" encoding="utf-8"?>
<a:theme xmlns:a="http://schemas.openxmlformats.org/drawingml/2006/main"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E706013D803E41869F636AF7B1525E" ma:contentTypeVersion="10" ma:contentTypeDescription="Create a new document." ma:contentTypeScope="" ma:versionID="c3a693ac18b271ee0a6d222d69eeef97">
  <xsd:schema xmlns:xsd="http://www.w3.org/2001/XMLSchema" xmlns:xs="http://www.w3.org/2001/XMLSchema" xmlns:p="http://schemas.microsoft.com/office/2006/metadata/properties" xmlns:ns2="4d6f2208-69f4-47aa-865a-7623d77c07a2" targetNamespace="http://schemas.microsoft.com/office/2006/metadata/properties" ma:root="true" ma:fieldsID="1daa82408c809918354a261c0fd327c6" ns2:_="">
    <xsd:import namespace="4d6f2208-69f4-47aa-865a-7623d77c07a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f2208-69f4-47aa-865a-7623d77c0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98A2A6-F33D-4AC1-9D7B-1230FCF483D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0883279-48AE-40D5-97B7-127028F7A671}"/>
</file>

<file path=customXml/itemProps3.xml><?xml version="1.0" encoding="utf-8"?>
<ds:datastoreItem xmlns:ds="http://schemas.openxmlformats.org/officeDocument/2006/customXml" ds:itemID="{EAD3148C-86C2-4BB3-8FF7-7F03DD61C5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2802</TotalTime>
  <Words>1139</Words>
  <Application>Microsoft Office PowerPoint</Application>
  <PresentationFormat>On-screen Show (16:9)</PresentationFormat>
  <Paragraphs>139</Paragraphs>
  <Slides>17</Slides>
  <Notes>17</Notes>
  <HiddenSlides>2</HiddenSlides>
  <MMClips>36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ExtraLight</vt:lpstr>
      <vt:lpstr>Montserrat ExtraBold</vt:lpstr>
      <vt:lpstr>Symbol</vt:lpstr>
      <vt:lpstr>Arial</vt:lpstr>
      <vt:lpstr>Montserrat</vt:lpstr>
      <vt:lpstr>Montserrat Medium</vt:lpstr>
      <vt:lpstr>Futuristic Background by Slidesgo</vt:lpstr>
      <vt:lpstr>Diabetes Health App</vt:lpstr>
      <vt:lpstr>Introduction</vt:lpstr>
      <vt:lpstr>PowerPoint Presentation</vt:lpstr>
      <vt:lpstr>Problem Statement</vt:lpstr>
      <vt:lpstr>Solution</vt:lpstr>
      <vt:lpstr>DEMO!</vt:lpstr>
      <vt:lpstr>PowerPoint Presentation</vt:lpstr>
      <vt:lpstr>PowerPoint Presentation</vt:lpstr>
      <vt:lpstr>PowerPoint Presentation</vt:lpstr>
      <vt:lpstr>PowerPoint Presentation</vt:lpstr>
      <vt:lpstr>PowerPoint Presentation</vt:lpstr>
      <vt:lpstr>PowerPoint Presentation</vt:lpstr>
      <vt:lpstr>Product Value</vt:lpstr>
      <vt:lpstr>Current Market</vt:lpstr>
      <vt:lpstr>Future Development</vt:lpstr>
      <vt:lpstr>Diabetes Health App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Health App</dc:title>
  <cp:lastModifiedBy>Xiang Feng Tan</cp:lastModifiedBy>
  <cp:revision>102</cp:revision>
  <dcterms:modified xsi:type="dcterms:W3CDTF">2022-05-01T13:56:52Z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0x01010028E706013D803E41869F636AF7B1525E</vt:lpwstr>
  </property>
</Properties>
</file>